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67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9" r:id="rId11"/>
    <p:sldId id="265" r:id="rId12"/>
    <p:sldId id="266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89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91F672-E8B3-FF49-84C2-31B4DDF12334}" type="datetimeFigureOut">
              <a:rPr lang="en-US" smtClean="0"/>
              <a:t>10/14/14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65103F-47DD-4B40-B278-31D818EF6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739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r>
              <a:rPr lang="en-US" baseline="0" dirty="0" smtClean="0"/>
              <a:t> outside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5103F-47DD-4B40-B278-31D818EF63E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3353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Chemical reactions are classified</a:t>
            </a:r>
            <a:r>
              <a:rPr lang="en-US" baseline="0" dirty="0" smtClean="0"/>
              <a:t> into types to help us analyze them and to help us predict what the products of the reaction will be (next 2 lessons)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5103F-47DD-4B40-B278-31D818EF63E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6036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two or more simpler elements or molecules combining to form a more complex molecule. </a:t>
            </a:r>
            <a:endParaRPr lang="en-US" dirty="0" smtClean="0">
              <a:effectLst/>
            </a:endParaRPr>
          </a:p>
          <a:p>
            <a:r>
              <a:rPr lang="en-US" dirty="0" smtClean="0"/>
              <a:t>Easy</a:t>
            </a:r>
            <a:r>
              <a:rPr lang="en-US" baseline="0" dirty="0" smtClean="0"/>
              <a:t> to identify – only 1 product </a:t>
            </a:r>
          </a:p>
          <a:p>
            <a:r>
              <a:rPr lang="en-US" baseline="0" dirty="0" smtClean="0"/>
              <a:t>Can also work backwards to predict the reactants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5103F-47DD-4B40-B278-31D818EF63E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6538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Only 1</a:t>
            </a:r>
            <a:r>
              <a:rPr lang="en-US" baseline="0" dirty="0" smtClean="0"/>
              <a:t> reactant </a:t>
            </a:r>
          </a:p>
          <a:p>
            <a:r>
              <a:rPr lang="en-US" baseline="0" dirty="0" smtClean="0"/>
              <a:t>Exact opposite of a synthesis reaction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5103F-47DD-4B40-B278-31D818EF63E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6757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Cations exchange places</a:t>
            </a:r>
            <a:r>
              <a:rPr lang="en-US" baseline="0" dirty="0" smtClean="0"/>
              <a:t> </a:t>
            </a:r>
          </a:p>
          <a:p>
            <a:r>
              <a:rPr lang="en-US" baseline="0" dirty="0" smtClean="0"/>
              <a:t>Easy to recognize – reactants = 2 compounds </a:t>
            </a:r>
          </a:p>
          <a:p>
            <a:r>
              <a:rPr lang="en-US" baseline="0" dirty="0" smtClean="0"/>
              <a:t>Most common (e.g. precipitation and neutralization) </a:t>
            </a:r>
          </a:p>
          <a:p>
            <a:r>
              <a:rPr lang="en-US" baseline="0" dirty="0" smtClean="0"/>
              <a:t>Remember to determine the correct formulas for the new compounds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5103F-47DD-4B40-B278-31D818EF63E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203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5103F-47DD-4B40-B278-31D818EF63E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9671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Special type of single replacement</a:t>
            </a:r>
            <a:r>
              <a:rPr lang="en-US" baseline="0" dirty="0" smtClean="0"/>
              <a:t> reaction</a:t>
            </a:r>
          </a:p>
          <a:p>
            <a:r>
              <a:rPr lang="en-US" baseline="0" dirty="0" smtClean="0"/>
              <a:t>Oxygen reactions with another substance to produce carbon dioxide and water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5103F-47DD-4B40-B278-31D818EF63E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9061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A5FD6-3C2A-1849-8996-77C5D91E240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745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0160A-1BE9-C543-B15D-1AD7B67D2C2E}" type="datetimeFigureOut">
              <a:rPr lang="en-US" smtClean="0"/>
              <a:t>10/14/14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64E10-4ECD-7648-B044-735B504B52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588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0160A-1BE9-C543-B15D-1AD7B67D2C2E}" type="datetimeFigureOut">
              <a:rPr lang="en-US" smtClean="0"/>
              <a:t>10/14/14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64E10-4ECD-7648-B044-735B504B52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717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0160A-1BE9-C543-B15D-1AD7B67D2C2E}" type="datetimeFigureOut">
              <a:rPr lang="en-US" smtClean="0"/>
              <a:t>10/14/14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64E10-4ECD-7648-B044-735B504B52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880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0160A-1BE9-C543-B15D-1AD7B67D2C2E}" type="datetimeFigureOut">
              <a:rPr lang="en-US" smtClean="0"/>
              <a:t>10/14/14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64E10-4ECD-7648-B044-735B504B52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516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0160A-1BE9-C543-B15D-1AD7B67D2C2E}" type="datetimeFigureOut">
              <a:rPr lang="en-US" smtClean="0"/>
              <a:t>10/14/14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64E10-4ECD-7648-B044-735B504B52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72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0160A-1BE9-C543-B15D-1AD7B67D2C2E}" type="datetimeFigureOut">
              <a:rPr lang="en-US" smtClean="0"/>
              <a:t>10/14/14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64E10-4ECD-7648-B044-735B504B52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971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0160A-1BE9-C543-B15D-1AD7B67D2C2E}" type="datetimeFigureOut">
              <a:rPr lang="en-US" smtClean="0"/>
              <a:t>10/14/14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64E10-4ECD-7648-B044-735B504B52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739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0160A-1BE9-C543-B15D-1AD7B67D2C2E}" type="datetimeFigureOut">
              <a:rPr lang="en-US" smtClean="0"/>
              <a:t>10/14/14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64E10-4ECD-7648-B044-735B504B52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712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0160A-1BE9-C543-B15D-1AD7B67D2C2E}" type="datetimeFigureOut">
              <a:rPr lang="en-US" smtClean="0"/>
              <a:t>10/14/14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64E10-4ECD-7648-B044-735B504B52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079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0160A-1BE9-C543-B15D-1AD7B67D2C2E}" type="datetimeFigureOut">
              <a:rPr lang="en-US" smtClean="0"/>
              <a:t>10/14/14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64E10-4ECD-7648-B044-735B504B52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018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0160A-1BE9-C543-B15D-1AD7B67D2C2E}" type="datetimeFigureOut">
              <a:rPr lang="en-US" smtClean="0"/>
              <a:t>10/14/14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64E10-4ECD-7648-B044-735B504B52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422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0160A-1BE9-C543-B15D-1AD7B67D2C2E}" type="datetimeFigureOut">
              <a:rPr lang="en-US" smtClean="0"/>
              <a:t>10/14/14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164E10-4ECD-7648-B044-735B504B52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16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PTT (W9, D4)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Take out you “Chemical Reactions” worksheet and label </a:t>
            </a:r>
            <a:r>
              <a:rPr lang="en-US" dirty="0" smtClean="0"/>
              <a:t>Reaction </a:t>
            </a:r>
            <a:r>
              <a:rPr lang="en-US" dirty="0"/>
              <a:t>2: Potassium Chlorate and Gummy Bear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Copy </a:t>
            </a:r>
            <a:r>
              <a:rPr lang="en-US" dirty="0"/>
              <a:t>down the word </a:t>
            </a:r>
            <a:r>
              <a:rPr lang="en-US" dirty="0" smtClean="0"/>
              <a:t>equations:</a:t>
            </a:r>
          </a:p>
          <a:p>
            <a:pPr marL="914400" lvl="1" indent="-514350">
              <a:buFont typeface="+mj-lt"/>
              <a:buAutoNum type="alphaLcPeriod"/>
            </a:pPr>
            <a:r>
              <a:rPr lang="en-US" dirty="0" smtClean="0"/>
              <a:t>Rx</a:t>
            </a:r>
            <a:r>
              <a:rPr lang="en-US" dirty="0"/>
              <a:t>. 1: potassium chlorate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potassium chloride + oxygen </a:t>
            </a:r>
            <a:r>
              <a:rPr lang="en-US" dirty="0" smtClean="0"/>
              <a:t>gas</a:t>
            </a:r>
          </a:p>
          <a:p>
            <a:pPr marL="914400" lvl="1" indent="-514350">
              <a:buFont typeface="+mj-lt"/>
              <a:buAutoNum type="alphaLcPeriod"/>
            </a:pPr>
            <a:r>
              <a:rPr lang="en-US" dirty="0" smtClean="0"/>
              <a:t>Rx</a:t>
            </a:r>
            <a:r>
              <a:rPr lang="en-US" dirty="0"/>
              <a:t>. 2: glucose + oxygen gas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carbon dioxide + water + heat </a:t>
            </a:r>
            <a:endParaRPr lang="en-US" dirty="0" smtClean="0"/>
          </a:p>
          <a:p>
            <a:pPr marL="400050" lvl="1" indent="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Convert </a:t>
            </a:r>
            <a:r>
              <a:rPr lang="en-US" dirty="0"/>
              <a:t>the word equations to skeletal equations and balance.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4482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Summary</a:t>
            </a:r>
            <a:endParaRPr lang="en-US" dirty="0">
              <a:latin typeface="Marker Felt"/>
              <a:cs typeface="Marker Felt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882434"/>
              </p:ext>
            </p:extLst>
          </p:nvPr>
        </p:nvGraphicFramePr>
        <p:xfrm>
          <a:off x="457200" y="1600200"/>
          <a:ext cx="8229600" cy="48484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534494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Reaction Name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Reaction</a:t>
                      </a:r>
                      <a:r>
                        <a:rPr lang="en-US" sz="2400" baseline="0" dirty="0" smtClean="0"/>
                        <a:t> Description</a:t>
                      </a:r>
                      <a:endParaRPr lang="en-US" sz="2400" dirty="0"/>
                    </a:p>
                  </a:txBody>
                  <a:tcPr/>
                </a:tc>
              </a:tr>
              <a:tr h="67552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Synthesis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Two or more reactants</a:t>
                      </a:r>
                      <a:r>
                        <a:rPr lang="en-US" sz="2400" baseline="0" dirty="0" smtClean="0"/>
                        <a:t> form one product</a:t>
                      </a:r>
                      <a:endParaRPr lang="en-US" sz="2400" dirty="0"/>
                    </a:p>
                  </a:txBody>
                  <a:tcPr/>
                </a:tc>
              </a:tr>
              <a:tr h="92255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Decomposition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One type of reactant forms two</a:t>
                      </a:r>
                      <a:r>
                        <a:rPr lang="en-US" sz="2400" baseline="0" dirty="0" smtClean="0"/>
                        <a:t> or more products</a:t>
                      </a:r>
                      <a:endParaRPr lang="en-US" sz="2400" dirty="0"/>
                    </a:p>
                  </a:txBody>
                  <a:tcPr/>
                </a:tc>
              </a:tr>
              <a:tr h="92255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Single replacement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One element</a:t>
                      </a:r>
                      <a:r>
                        <a:rPr lang="en-US" sz="2400" baseline="0" dirty="0" smtClean="0"/>
                        <a:t> reacts with one compound to form products</a:t>
                      </a:r>
                      <a:endParaRPr lang="en-US" sz="2400" dirty="0"/>
                    </a:p>
                  </a:txBody>
                  <a:tcPr/>
                </a:tc>
              </a:tr>
              <a:tr h="67552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Double replacement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Two</a:t>
                      </a:r>
                      <a:r>
                        <a:rPr lang="en-US" sz="2400" baseline="0" dirty="0" smtClean="0"/>
                        <a:t> compounds act as reactants</a:t>
                      </a:r>
                      <a:endParaRPr lang="en-US" sz="2400" dirty="0"/>
                    </a:p>
                  </a:txBody>
                  <a:tcPr/>
                </a:tc>
              </a:tr>
              <a:tr h="67552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Combustion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 hydrocarbon reacts with oxygen</a:t>
                      </a:r>
                      <a:r>
                        <a:rPr lang="en-US" sz="2400" baseline="0" dirty="0" smtClean="0"/>
                        <a:t> gas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23158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Summary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4" name="Content Placeholder 3" descr="image005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459" r="-69220"/>
          <a:stretch/>
        </p:blipFill>
        <p:spPr>
          <a:xfrm>
            <a:off x="-885825" y="17888"/>
            <a:ext cx="14797088" cy="6829425"/>
          </a:xfrm>
        </p:spPr>
      </p:pic>
    </p:spTree>
    <p:extLst>
      <p:ext uri="{BB962C8B-B14F-4D97-AF65-F5344CB8AC3E}">
        <p14:creationId xmlns:p14="http://schemas.microsoft.com/office/powerpoint/2010/main" val="3832767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660066"/>
                </a:solidFill>
              </a:rPr>
              <a:t>Describe what reaction is taking place:</a:t>
            </a:r>
            <a:endParaRPr lang="en-US" dirty="0">
              <a:solidFill>
                <a:srgbClr val="660066"/>
              </a:solidFill>
            </a:endParaRPr>
          </a:p>
        </p:txBody>
      </p:sp>
      <p:pic>
        <p:nvPicPr>
          <p:cNvPr id="4" name="Content Placeholder 3" descr="slide-43-1024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208" r="-13208"/>
          <a:stretch>
            <a:fillRect/>
          </a:stretch>
        </p:blipFill>
        <p:spPr>
          <a:xfrm>
            <a:off x="19240" y="1600200"/>
            <a:ext cx="9189429" cy="4884952"/>
          </a:xfrm>
        </p:spPr>
      </p:pic>
    </p:spTree>
    <p:extLst>
      <p:ext uri="{BB962C8B-B14F-4D97-AF65-F5344CB8AC3E}">
        <p14:creationId xmlns:p14="http://schemas.microsoft.com/office/powerpoint/2010/main" val="2191884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Virtual Lab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617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Marker Felt"/>
                <a:cs typeface="Marker Felt"/>
              </a:rPr>
              <a:t>Types of Reactions</a:t>
            </a:r>
            <a:endParaRPr lang="en-US" dirty="0">
              <a:solidFill>
                <a:srgbClr val="000000"/>
              </a:solidFill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2647"/>
            <a:ext cx="8081593" cy="51804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dirty="0" smtClean="0">
                <a:latin typeface="Palatino Linotype"/>
                <a:cs typeface="Palatino Linotype"/>
              </a:rPr>
              <a:t>All reactions require a form of energy (heat, sunlight, electricity) to occur.</a:t>
            </a:r>
          </a:p>
          <a:p>
            <a:pPr marL="0" indent="0">
              <a:buNone/>
            </a:pPr>
            <a:endParaRPr lang="en-US" sz="2800" dirty="0" smtClean="0">
              <a:latin typeface="Palatino Linotype"/>
              <a:cs typeface="Palatino Linotype"/>
            </a:endParaRPr>
          </a:p>
          <a:p>
            <a:pPr marL="0" indent="0">
              <a:buNone/>
            </a:pPr>
            <a:r>
              <a:rPr lang="en-US" sz="2800" b="1" dirty="0" smtClean="0">
                <a:latin typeface="Palatino Linotype"/>
                <a:cs typeface="Palatino Linotype"/>
              </a:rPr>
              <a:t>There are 5 main types of reactions:</a:t>
            </a:r>
          </a:p>
          <a:p>
            <a:pPr marL="0" indent="0">
              <a:buNone/>
            </a:pPr>
            <a:r>
              <a:rPr lang="en-US" sz="2800" dirty="0">
                <a:latin typeface="Palatino Linotype"/>
                <a:cs typeface="Palatino Linotype"/>
              </a:rPr>
              <a:t>	</a:t>
            </a:r>
            <a:r>
              <a:rPr lang="en-US" sz="2800" dirty="0" smtClean="0">
                <a:latin typeface="Palatino Linotype"/>
                <a:cs typeface="Palatino Linotype"/>
              </a:rPr>
              <a:t>a. Synthesis</a:t>
            </a:r>
          </a:p>
          <a:p>
            <a:pPr marL="0" indent="0">
              <a:buNone/>
            </a:pPr>
            <a:r>
              <a:rPr lang="en-US" sz="2800" dirty="0">
                <a:latin typeface="Palatino Linotype"/>
                <a:cs typeface="Palatino Linotype"/>
              </a:rPr>
              <a:t>	</a:t>
            </a:r>
            <a:r>
              <a:rPr lang="en-US" sz="2800" dirty="0" smtClean="0">
                <a:latin typeface="Palatino Linotype"/>
                <a:cs typeface="Palatino Linotype"/>
              </a:rPr>
              <a:t>b. Decomposition</a:t>
            </a:r>
          </a:p>
          <a:p>
            <a:pPr marL="0" indent="0">
              <a:buNone/>
            </a:pPr>
            <a:r>
              <a:rPr lang="en-US" sz="2800" dirty="0">
                <a:latin typeface="Palatino Linotype"/>
                <a:cs typeface="Palatino Linotype"/>
              </a:rPr>
              <a:t>	</a:t>
            </a:r>
            <a:r>
              <a:rPr lang="en-US" sz="2800" dirty="0" smtClean="0">
                <a:latin typeface="Palatino Linotype"/>
                <a:cs typeface="Palatino Linotype"/>
              </a:rPr>
              <a:t>c. Single Displacement</a:t>
            </a:r>
          </a:p>
          <a:p>
            <a:pPr marL="0" indent="0">
              <a:buNone/>
            </a:pPr>
            <a:r>
              <a:rPr lang="en-US" sz="2800" dirty="0">
                <a:latin typeface="Palatino Linotype"/>
                <a:cs typeface="Palatino Linotype"/>
              </a:rPr>
              <a:t>	</a:t>
            </a:r>
            <a:r>
              <a:rPr lang="en-US" sz="2800" dirty="0" smtClean="0">
                <a:latin typeface="Palatino Linotype"/>
                <a:cs typeface="Palatino Linotype"/>
              </a:rPr>
              <a:t>d. Double Displacement</a:t>
            </a:r>
          </a:p>
          <a:p>
            <a:pPr marL="0" indent="0">
              <a:buNone/>
            </a:pPr>
            <a:r>
              <a:rPr lang="en-US" sz="2800" dirty="0" smtClean="0">
                <a:latin typeface="Palatino Linotype"/>
                <a:cs typeface="Palatino Linotype"/>
              </a:rPr>
              <a:t>	e. Combustion</a:t>
            </a:r>
            <a:endParaRPr lang="en-US" sz="2800" dirty="0">
              <a:latin typeface="Palatino Linotype"/>
              <a:cs typeface="Palatino Linotype"/>
            </a:endParaRPr>
          </a:p>
        </p:txBody>
      </p:sp>
      <p:pic>
        <p:nvPicPr>
          <p:cNvPr id="5" name="Picture 4" descr="FoamingBeakerCarto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632" y="3346412"/>
            <a:ext cx="2689161" cy="2945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596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lide-19-728.jp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5" r="1155"/>
          <a:stretch/>
        </p:blipFill>
        <p:spPr>
          <a:xfrm>
            <a:off x="0" y="-1"/>
            <a:ext cx="9144000" cy="6918045"/>
          </a:xfrm>
        </p:spPr>
      </p:pic>
    </p:spTree>
    <p:extLst>
      <p:ext uri="{BB962C8B-B14F-4D97-AF65-F5344CB8AC3E}">
        <p14:creationId xmlns:p14="http://schemas.microsoft.com/office/powerpoint/2010/main" val="3695832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lide-23-728.jp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49" b="7049"/>
          <a:stretch/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493384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lide-27-1024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69" r="-4269"/>
          <a:stretch/>
        </p:blipFill>
        <p:spPr>
          <a:xfrm>
            <a:off x="-467173" y="0"/>
            <a:ext cx="10096050" cy="6893350"/>
          </a:xfrm>
        </p:spPr>
      </p:pic>
    </p:spTree>
    <p:extLst>
      <p:ext uri="{BB962C8B-B14F-4D97-AF65-F5344CB8AC3E}">
        <p14:creationId xmlns:p14="http://schemas.microsoft.com/office/powerpoint/2010/main" val="33835186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lide-36-1024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208" r="-13208"/>
          <a:stretch>
            <a:fillRect/>
          </a:stretch>
        </p:blipFill>
        <p:spPr>
          <a:xfrm>
            <a:off x="-1252955" y="0"/>
            <a:ext cx="11619873" cy="6889089"/>
          </a:xfrm>
        </p:spPr>
      </p:pic>
    </p:spTree>
    <p:extLst>
      <p:ext uri="{BB962C8B-B14F-4D97-AF65-F5344CB8AC3E}">
        <p14:creationId xmlns:p14="http://schemas.microsoft.com/office/powerpoint/2010/main" val="3763976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lide-42-1024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208" r="-13208"/>
          <a:stretch>
            <a:fillRect/>
          </a:stretch>
        </p:blipFill>
        <p:spPr>
          <a:xfrm>
            <a:off x="-1193457" y="-1"/>
            <a:ext cx="11577540" cy="6984563"/>
          </a:xfrm>
        </p:spPr>
      </p:pic>
    </p:spTree>
    <p:extLst>
      <p:ext uri="{BB962C8B-B14F-4D97-AF65-F5344CB8AC3E}">
        <p14:creationId xmlns:p14="http://schemas.microsoft.com/office/powerpoint/2010/main" val="4069916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lide-44-1024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208" r="-13208"/>
          <a:stretch>
            <a:fillRect/>
          </a:stretch>
        </p:blipFill>
        <p:spPr>
          <a:xfrm>
            <a:off x="-1271711" y="14089"/>
            <a:ext cx="11724449" cy="6843911"/>
          </a:xfrm>
        </p:spPr>
      </p:pic>
    </p:spTree>
    <p:extLst>
      <p:ext uri="{BB962C8B-B14F-4D97-AF65-F5344CB8AC3E}">
        <p14:creationId xmlns:p14="http://schemas.microsoft.com/office/powerpoint/2010/main" val="2691759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5675" y="2501690"/>
            <a:ext cx="7232650" cy="4356309"/>
          </a:xfrm>
        </p:spPr>
        <p:txBody>
          <a:bodyPr>
            <a:normAutofit fontScale="92500" lnSpcReduction="10000"/>
          </a:bodyPr>
          <a:lstStyle/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sz="2900" b="1" dirty="0" smtClean="0">
                <a:solidFill>
                  <a:srgbClr val="000000"/>
                </a:solidFill>
              </a:rPr>
              <a:t>Three things must be present for this reaction to happen:</a:t>
            </a:r>
          </a:p>
          <a:p>
            <a:pPr marL="0" indent="0">
              <a:buNone/>
            </a:pPr>
            <a:r>
              <a:rPr lang="en-US" sz="2900" b="1" dirty="0" smtClean="0">
                <a:solidFill>
                  <a:srgbClr val="000000"/>
                </a:solidFill>
              </a:rPr>
              <a:t>	1. Fuel</a:t>
            </a:r>
          </a:p>
          <a:p>
            <a:pPr marL="0" indent="0">
              <a:buNone/>
            </a:pPr>
            <a:r>
              <a:rPr lang="en-US" sz="2900" b="1" dirty="0">
                <a:solidFill>
                  <a:srgbClr val="000000"/>
                </a:solidFill>
              </a:rPr>
              <a:t>	</a:t>
            </a:r>
            <a:r>
              <a:rPr lang="en-US" sz="2900" b="1" dirty="0" smtClean="0">
                <a:solidFill>
                  <a:srgbClr val="000000"/>
                </a:solidFill>
              </a:rPr>
              <a:t>2. Oxygen</a:t>
            </a:r>
          </a:p>
          <a:p>
            <a:pPr marL="0" indent="0">
              <a:buNone/>
            </a:pPr>
            <a:r>
              <a:rPr lang="en-US" sz="2900" b="1" dirty="0">
                <a:solidFill>
                  <a:srgbClr val="000000"/>
                </a:solidFill>
              </a:rPr>
              <a:t>	</a:t>
            </a:r>
            <a:r>
              <a:rPr lang="en-US" sz="2900" b="1" dirty="0" smtClean="0">
                <a:solidFill>
                  <a:srgbClr val="000000"/>
                </a:solidFill>
              </a:rPr>
              <a:t>3. Spark or heat</a:t>
            </a:r>
          </a:p>
        </p:txBody>
      </p:sp>
      <p:pic>
        <p:nvPicPr>
          <p:cNvPr id="4" name="Picture 3" descr="slide-46-102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27144"/>
            <a:ext cx="9144000" cy="4676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370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290</Words>
  <Application>Microsoft Macintosh PowerPoint</Application>
  <PresentationFormat>On-screen Show (4:3)</PresentationFormat>
  <Paragraphs>63</Paragraphs>
  <Slides>13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PTT (W9, D4)</vt:lpstr>
      <vt:lpstr>Types of Reactions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  <vt:lpstr>Summary</vt:lpstr>
      <vt:lpstr>Describe what reaction is taking place:</vt:lpstr>
      <vt:lpstr>Homework </vt:lpstr>
    </vt:vector>
  </TitlesOfParts>
  <Company>ASFM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Reactions</dc:title>
  <dc:creator>Amanda Wendt</dc:creator>
  <cp:lastModifiedBy>Amanda Wendt</cp:lastModifiedBy>
  <cp:revision>7</cp:revision>
  <dcterms:created xsi:type="dcterms:W3CDTF">2014-10-10T18:17:07Z</dcterms:created>
  <dcterms:modified xsi:type="dcterms:W3CDTF">2014-10-14T12:59:45Z</dcterms:modified>
</cp:coreProperties>
</file>