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32818-8CD5-8346-8E1F-BB7898553B01}" type="datetimeFigureOut">
              <a:rPr lang="en-US" smtClean="0"/>
              <a:t>9/3/14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57EC5-73AF-5A4B-B2BA-30EDE62D4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31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example on worksheet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6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A68B521-4774-C840-BD4A-C521F293E276}" type="datetimeFigureOut">
              <a:rPr lang="en-US" smtClean="0"/>
              <a:t>9/3/14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98E2B32-DA01-6847-AC30-3702E8EB86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Polyatomic Compounds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4" y="2119257"/>
            <a:ext cx="6965244" cy="3603812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latin typeface="Palatino"/>
                <a:cs typeface="Palatino"/>
              </a:rPr>
              <a:t>A polyatomic ion is two or more atoms </a:t>
            </a:r>
            <a:r>
              <a:rPr lang="en-US" dirty="0" smtClean="0">
                <a:solidFill>
                  <a:schemeClr val="accent2"/>
                </a:solidFill>
                <a:latin typeface="Palatino"/>
                <a:cs typeface="Palatino"/>
              </a:rPr>
              <a:t>COVALENTLY</a:t>
            </a:r>
            <a:r>
              <a:rPr lang="en-US" dirty="0" smtClean="0">
                <a:latin typeface="Palatino"/>
                <a:cs typeface="Palatino"/>
              </a:rPr>
              <a:t> bonded </a:t>
            </a:r>
            <a:r>
              <a:rPr lang="en-US" dirty="0">
                <a:latin typeface="Palatino"/>
                <a:cs typeface="Palatino"/>
              </a:rPr>
              <a:t>together that now act as if they were a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SINGLE</a:t>
            </a:r>
            <a:r>
              <a:rPr lang="en-US" dirty="0" smtClean="0">
                <a:latin typeface="Palatino"/>
                <a:cs typeface="Palatino"/>
              </a:rPr>
              <a:t> atom</a:t>
            </a:r>
            <a:r>
              <a:rPr lang="en-US" dirty="0">
                <a:latin typeface="Palatino"/>
                <a:cs typeface="Palatino"/>
              </a:rPr>
              <a:t>.  However, due to the way these atoms bond, all polyatomic ions have a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CHARGE</a:t>
            </a:r>
            <a:r>
              <a:rPr lang="en-US" dirty="0" smtClean="0">
                <a:latin typeface="Palatino"/>
                <a:cs typeface="Palatino"/>
              </a:rPr>
              <a:t>. </a:t>
            </a:r>
          </a:p>
          <a:p>
            <a:pPr marL="0" lvl="0" indent="0">
              <a:buNone/>
            </a:pPr>
            <a:endParaRPr lang="en-US" dirty="0">
              <a:latin typeface="Palatino"/>
              <a:cs typeface="Palatino"/>
            </a:endParaRPr>
          </a:p>
          <a:p>
            <a:pPr lvl="0"/>
            <a:r>
              <a:rPr lang="en-US" dirty="0">
                <a:latin typeface="Palatino"/>
                <a:cs typeface="Palatino"/>
              </a:rPr>
              <a:t>This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COVALENT</a:t>
            </a:r>
            <a:r>
              <a:rPr lang="en-US" dirty="0" smtClean="0">
                <a:latin typeface="Palatino"/>
                <a:cs typeface="Palatino"/>
              </a:rPr>
              <a:t> bond </a:t>
            </a:r>
            <a:r>
              <a:rPr lang="en-US" dirty="0">
                <a:latin typeface="Palatino"/>
                <a:cs typeface="Palatino"/>
              </a:rPr>
              <a:t>holds the polyatomic ion together and then because it has a charge, it forms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IONIC</a:t>
            </a:r>
            <a:r>
              <a:rPr lang="en-US" dirty="0" smtClean="0">
                <a:latin typeface="Palatino"/>
                <a:cs typeface="Palatino"/>
              </a:rPr>
              <a:t> bonds </a:t>
            </a:r>
            <a:r>
              <a:rPr lang="en-US" dirty="0">
                <a:latin typeface="Palatino"/>
                <a:cs typeface="Palatino"/>
              </a:rPr>
              <a:t>with other ions.</a:t>
            </a:r>
          </a:p>
          <a:p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08562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Polyatomic Compounds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2119257"/>
            <a:ext cx="6965245" cy="41985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>
                <a:latin typeface="Palatino"/>
                <a:cs typeface="Palatino"/>
              </a:rPr>
              <a:t>If the polyatomic ion is positive, it forms a bond with a negative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ION (ANION) </a:t>
            </a:r>
            <a:r>
              <a:rPr lang="en-US" dirty="0" smtClean="0">
                <a:latin typeface="Palatino"/>
                <a:cs typeface="Palatino"/>
              </a:rPr>
              <a:t>or </a:t>
            </a:r>
            <a:r>
              <a:rPr lang="en-US" dirty="0">
                <a:latin typeface="Palatino"/>
                <a:cs typeface="Palatino"/>
              </a:rPr>
              <a:t>negative polyatomic ion</a:t>
            </a:r>
            <a:r>
              <a:rPr lang="en-US" dirty="0" smtClean="0">
                <a:latin typeface="Palatino"/>
                <a:cs typeface="Palatino"/>
              </a:rPr>
              <a:t>.</a:t>
            </a:r>
          </a:p>
          <a:p>
            <a:pPr marL="0" lvl="0" indent="0">
              <a:buNone/>
            </a:pPr>
            <a:endParaRPr lang="en-US" dirty="0">
              <a:latin typeface="Palatino"/>
              <a:cs typeface="Palatino"/>
            </a:endParaRPr>
          </a:p>
          <a:p>
            <a:pPr lvl="0"/>
            <a:r>
              <a:rPr lang="en-US" dirty="0">
                <a:latin typeface="Palatino"/>
                <a:cs typeface="Palatino"/>
              </a:rPr>
              <a:t>If the polyatomic ion is negative, it forms a bond with a positive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ION (CATION) </a:t>
            </a:r>
            <a:r>
              <a:rPr lang="en-US" dirty="0" smtClean="0">
                <a:latin typeface="Palatino"/>
                <a:cs typeface="Palatino"/>
              </a:rPr>
              <a:t>or </a:t>
            </a:r>
            <a:r>
              <a:rPr lang="en-US" dirty="0">
                <a:latin typeface="Palatino"/>
                <a:cs typeface="Palatino"/>
              </a:rPr>
              <a:t>positive polyatomic ion</a:t>
            </a:r>
            <a:r>
              <a:rPr lang="en-US" dirty="0" smtClean="0">
                <a:latin typeface="Palatino"/>
                <a:cs typeface="Palatino"/>
              </a:rPr>
              <a:t>.</a:t>
            </a:r>
          </a:p>
          <a:p>
            <a:pPr marL="0" lvl="0" indent="0">
              <a:buNone/>
            </a:pPr>
            <a:endParaRPr lang="en-US" dirty="0">
              <a:latin typeface="Palatino"/>
              <a:cs typeface="Palatino"/>
            </a:endParaRPr>
          </a:p>
          <a:p>
            <a:pPr lvl="0"/>
            <a:r>
              <a:rPr lang="en-US" dirty="0">
                <a:latin typeface="Palatino"/>
                <a:cs typeface="Palatino"/>
              </a:rPr>
              <a:t>Most polyatomic ions end with </a:t>
            </a:r>
            <a:r>
              <a:rPr lang="en-US" dirty="0" smtClean="0">
                <a:latin typeface="Palatino"/>
                <a:cs typeface="Palatino"/>
              </a:rPr>
              <a:t>“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ATE</a:t>
            </a:r>
            <a:r>
              <a:rPr lang="en-US" dirty="0" smtClean="0">
                <a:latin typeface="Palatino"/>
                <a:cs typeface="Palatino"/>
              </a:rPr>
              <a:t>” </a:t>
            </a:r>
            <a:r>
              <a:rPr lang="en-US" dirty="0">
                <a:latin typeface="Palatino"/>
                <a:cs typeface="Palatino"/>
              </a:rPr>
              <a:t>or </a:t>
            </a:r>
            <a:r>
              <a:rPr lang="en-US" dirty="0" smtClean="0">
                <a:latin typeface="Palatino"/>
                <a:cs typeface="Palatino"/>
              </a:rPr>
              <a:t>“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ITE</a:t>
            </a:r>
            <a:r>
              <a:rPr lang="en-US" dirty="0" smtClean="0">
                <a:latin typeface="Palatino"/>
                <a:cs typeface="Palatino"/>
              </a:rPr>
              <a:t>”</a:t>
            </a:r>
            <a:r>
              <a:rPr lang="en-US" dirty="0">
                <a:latin typeface="Palatino"/>
                <a:cs typeface="Palatino"/>
              </a:rPr>
              <a:t>.  The only exceptions are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AMMONIUM</a:t>
            </a:r>
            <a:r>
              <a:rPr lang="en-US" dirty="0" smtClean="0">
                <a:latin typeface="Palatino"/>
                <a:cs typeface="Palatino"/>
              </a:rPr>
              <a:t> and </a:t>
            </a:r>
            <a:r>
              <a:rPr lang="en-US" dirty="0" smtClean="0">
                <a:solidFill>
                  <a:srgbClr val="AA2B1E"/>
                </a:solidFill>
                <a:latin typeface="Palatino"/>
                <a:cs typeface="Palatino"/>
              </a:rPr>
              <a:t>HYDROXIDE</a:t>
            </a:r>
            <a:r>
              <a:rPr lang="en-US" dirty="0" smtClean="0">
                <a:latin typeface="Palatino"/>
                <a:cs typeface="Palatino"/>
              </a:rPr>
              <a:t>.  </a:t>
            </a:r>
          </a:p>
          <a:p>
            <a:pPr marL="0" lvl="0" indent="0">
              <a:buNone/>
            </a:pPr>
            <a:endParaRPr lang="en-US" dirty="0">
              <a:latin typeface="Palatino"/>
              <a:cs typeface="Palatino"/>
            </a:endParaRPr>
          </a:p>
          <a:p>
            <a:pPr marL="0" lvl="0" indent="0">
              <a:buNone/>
            </a:pPr>
            <a:r>
              <a:rPr lang="en-US" dirty="0" smtClean="0">
                <a:latin typeface="Palatino"/>
                <a:cs typeface="Palatino"/>
              </a:rPr>
              <a:t>*These </a:t>
            </a:r>
            <a:r>
              <a:rPr lang="en-US" dirty="0">
                <a:latin typeface="Palatino"/>
                <a:cs typeface="Palatino"/>
              </a:rPr>
              <a:t>can be found on your periodic table. </a:t>
            </a:r>
          </a:p>
          <a:p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6336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know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11" r="-13711"/>
          <a:stretch>
            <a:fillRect/>
          </a:stretch>
        </p:blipFill>
        <p:spPr>
          <a:xfrm>
            <a:off x="1243471" y="946301"/>
            <a:ext cx="5535666" cy="4609600"/>
          </a:xfrm>
        </p:spPr>
      </p:pic>
      <p:sp>
        <p:nvSpPr>
          <p:cNvPr id="5" name="TextBox 4"/>
          <p:cNvSpPr txBox="1"/>
          <p:nvPr/>
        </p:nvSpPr>
        <p:spPr>
          <a:xfrm>
            <a:off x="4692695" y="2877202"/>
            <a:ext cx="32905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/>
                <a:cs typeface="Palatino Linotype"/>
              </a:rPr>
              <a:t>Atoms in a polyatomic </a:t>
            </a:r>
            <a:r>
              <a:rPr lang="en-US" sz="2800" dirty="0" smtClean="0">
                <a:latin typeface="Palatino Linotype"/>
                <a:cs typeface="Palatino Linotype"/>
              </a:rPr>
              <a:t>atom are </a:t>
            </a:r>
            <a:r>
              <a:rPr lang="en-US" sz="2800" dirty="0">
                <a:latin typeface="Palatino Linotype"/>
                <a:cs typeface="Palatino Linotype"/>
              </a:rPr>
              <a:t>joined </a:t>
            </a:r>
            <a:r>
              <a:rPr lang="en-US" sz="2800" dirty="0" smtClean="0">
                <a:latin typeface="Palatino Linotype"/>
                <a:cs typeface="Palatino Linotype"/>
              </a:rPr>
              <a:t>together </a:t>
            </a:r>
            <a:r>
              <a:rPr lang="en-US" sz="2800" dirty="0">
                <a:latin typeface="Palatino Linotype"/>
                <a:cs typeface="Palatino Linotype"/>
              </a:rPr>
              <a:t>by </a:t>
            </a:r>
            <a:r>
              <a:rPr lang="en-US" sz="2800" dirty="0" smtClean="0">
                <a:latin typeface="Palatino Linotype"/>
                <a:cs typeface="Palatino Linotype"/>
              </a:rPr>
              <a:t>a </a:t>
            </a:r>
            <a:r>
              <a:rPr lang="en-US" sz="2800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covalent bond</a:t>
            </a:r>
            <a:r>
              <a:rPr lang="en-US" sz="2800" dirty="0" smtClean="0">
                <a:latin typeface="Palatino Linotype"/>
                <a:cs typeface="Palatino Linotype"/>
              </a:rPr>
              <a:t>.</a:t>
            </a:r>
            <a:endParaRPr lang="en-US" sz="28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70908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Marker Felt"/>
                <a:cs typeface="Marker Felt"/>
              </a:rPr>
              <a:t>Polyatomic Nomenclature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908" y="2119257"/>
            <a:ext cx="7071359" cy="379894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Positive ions are always written first.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Palatino Linotype"/>
                <a:cs typeface="Palatino Linotype"/>
              </a:rPr>
              <a:t>Usually end in “ate” or “</a:t>
            </a:r>
            <a:r>
              <a:rPr lang="en-US" dirty="0" err="1">
                <a:latin typeface="Palatino Linotype"/>
                <a:cs typeface="Palatino Linotype"/>
              </a:rPr>
              <a:t>ite</a:t>
            </a:r>
            <a:r>
              <a:rPr lang="en-US" dirty="0" smtClean="0">
                <a:latin typeface="Palatino Linotype"/>
                <a:cs typeface="Palatino Linotype"/>
              </a:rPr>
              <a:t>”.</a:t>
            </a:r>
            <a:endParaRPr lang="en-US" dirty="0">
              <a:latin typeface="Palatino Linotype"/>
              <a:cs typeface="Palatino Linotype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No prefixes.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Charges are crossed and written as a subscript to balance the ions charges.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A parenthesis may be placed when a subscript is needed.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Palatino Linotype"/>
                <a:cs typeface="Palatino Linotype"/>
              </a:rPr>
              <a:t>The subscript is written outside the parenthesis.</a:t>
            </a:r>
          </a:p>
        </p:txBody>
      </p:sp>
      <p:pic>
        <p:nvPicPr>
          <p:cNvPr id="6" name="Picture 5" descr="120px-Ammonium-3D-vd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787" y="4675348"/>
            <a:ext cx="2219646" cy="218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18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589660"/>
            <a:ext cx="7961569" cy="1202485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Most Common Polyatomic Ions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2" b="20402"/>
          <a:stretch/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060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Ex. Sodium and Phosphate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19256"/>
            <a:ext cx="6597228" cy="420534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Symbols: Na  </a:t>
            </a:r>
            <a:r>
              <a:rPr lang="en-US" dirty="0">
                <a:latin typeface="Palatino Linotype"/>
                <a:cs typeface="Palatino Linotype"/>
              </a:rPr>
              <a:t>and  </a:t>
            </a:r>
            <a:r>
              <a:rPr lang="en-US" dirty="0" smtClean="0">
                <a:latin typeface="Palatino Linotype"/>
                <a:cs typeface="Palatino Linotype"/>
              </a:rPr>
              <a:t>PO</a:t>
            </a:r>
            <a:r>
              <a:rPr lang="en-US" baseline="-25000" dirty="0" smtClean="0">
                <a:latin typeface="Palatino Linotype"/>
                <a:cs typeface="Palatino Linotype"/>
              </a:rPr>
              <a:t>4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Charges:  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dirty="0" smtClean="0">
                <a:latin typeface="Palatino Linotype"/>
                <a:cs typeface="Palatino Linotype"/>
              </a:rPr>
              <a:t>+1)   </a:t>
            </a:r>
            <a:r>
              <a:rPr lang="en-US" dirty="0">
                <a:latin typeface="Palatino Linotype"/>
                <a:cs typeface="Palatino Linotype"/>
              </a:rPr>
              <a:t>(</a:t>
            </a:r>
            <a:r>
              <a:rPr lang="en-US" dirty="0" smtClean="0">
                <a:latin typeface="Palatino Linotype"/>
                <a:cs typeface="Palatino Linotype"/>
              </a:rPr>
              <a:t>-3)   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 Na</a:t>
            </a:r>
            <a:r>
              <a:rPr lang="en-US" baseline="30000" dirty="0" smtClean="0">
                <a:latin typeface="Palatino Linotype"/>
                <a:cs typeface="Palatino Linotype"/>
                <a:sym typeface="Wingdings"/>
              </a:rPr>
              <a:t>+</a:t>
            </a:r>
            <a:r>
              <a:rPr lang="en-US" baseline="30000" dirty="0">
                <a:latin typeface="Palatino Linotype"/>
                <a:cs typeface="Palatino Linotype"/>
                <a:sym typeface="Wingdings"/>
              </a:rPr>
              <a:t>1  </a:t>
            </a:r>
            <a:r>
              <a:rPr lang="en-US" dirty="0">
                <a:latin typeface="Palatino Linotype"/>
                <a:cs typeface="Palatino Linotype"/>
                <a:sym typeface="Wingdings"/>
              </a:rPr>
              <a:t>+ </a:t>
            </a:r>
            <a:r>
              <a:rPr lang="en-US" dirty="0" smtClean="0">
                <a:latin typeface="Palatino Linotype"/>
                <a:cs typeface="Palatino Linotype"/>
                <a:sym typeface="Wingdings"/>
              </a:rPr>
              <a:t>PO</a:t>
            </a:r>
            <a:r>
              <a:rPr lang="en-US" baseline="-25000" dirty="0" smtClean="0">
                <a:latin typeface="Palatino Linotype"/>
                <a:cs typeface="Palatino Linotype"/>
                <a:sym typeface="Wingdings"/>
              </a:rPr>
              <a:t>4</a:t>
            </a:r>
            <a:r>
              <a:rPr lang="en-US" baseline="30000" dirty="0" smtClean="0">
                <a:latin typeface="Palatino Linotype"/>
                <a:cs typeface="Palatino Linotype"/>
                <a:sym typeface="Wingdings"/>
              </a:rPr>
              <a:t>-3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Crisscross</a:t>
            </a:r>
            <a:r>
              <a:rPr lang="en-US" dirty="0">
                <a:latin typeface="Palatino Linotype"/>
                <a:cs typeface="Palatino Linotype"/>
              </a:rPr>
              <a:t>:</a:t>
            </a:r>
            <a:r>
              <a:rPr lang="en-US" dirty="0" smtClean="0">
                <a:latin typeface="Palatino Linotype"/>
                <a:cs typeface="Palatino Linotype"/>
              </a:rPr>
              <a:t>   Na</a:t>
            </a:r>
            <a:r>
              <a:rPr lang="en-US" baseline="-25000" dirty="0" smtClean="0">
                <a:latin typeface="Palatino Linotype"/>
                <a:cs typeface="Palatino Linotype"/>
              </a:rPr>
              <a:t>3</a:t>
            </a:r>
            <a:r>
              <a:rPr lang="en-US" dirty="0" smtClean="0">
                <a:latin typeface="Palatino Linotype"/>
                <a:cs typeface="Palatino Linotype"/>
              </a:rPr>
              <a:t>(PO</a:t>
            </a:r>
            <a:r>
              <a:rPr lang="en-US" baseline="-25000" dirty="0" smtClean="0">
                <a:latin typeface="Palatino Linotype"/>
                <a:cs typeface="Palatino Linotype"/>
              </a:rPr>
              <a:t>4</a:t>
            </a:r>
            <a:r>
              <a:rPr lang="en-US" dirty="0" smtClean="0">
                <a:latin typeface="Palatino Linotype"/>
                <a:cs typeface="Palatino Linotype"/>
              </a:rPr>
              <a:t>)</a:t>
            </a:r>
            <a:r>
              <a:rPr lang="en-US" baseline="-25000" dirty="0" smtClean="0">
                <a:latin typeface="Palatino Linotype"/>
                <a:cs typeface="Palatino Linotype"/>
              </a:rPr>
              <a:t>1</a:t>
            </a:r>
            <a:r>
              <a:rPr lang="en-US" dirty="0" smtClean="0">
                <a:latin typeface="Palatino Linotype"/>
                <a:cs typeface="Palatino Linotype"/>
              </a:rPr>
              <a:t>  </a:t>
            </a:r>
            <a:r>
              <a:rPr lang="en-US" dirty="0">
                <a:latin typeface="Palatino Linotype"/>
                <a:cs typeface="Palatino Linotype"/>
              </a:rPr>
              <a:t>= </a:t>
            </a:r>
            <a:r>
              <a:rPr lang="en-US" dirty="0" smtClean="0">
                <a:latin typeface="Palatino Linotype"/>
                <a:cs typeface="Palatino Linotype"/>
              </a:rPr>
              <a:t>Na</a:t>
            </a:r>
            <a:r>
              <a:rPr lang="en-US" baseline="-25000" dirty="0" smtClean="0">
                <a:latin typeface="Palatino Linotype"/>
                <a:cs typeface="Palatino Linotype"/>
              </a:rPr>
              <a:t>3</a:t>
            </a:r>
            <a:r>
              <a:rPr lang="en-US" dirty="0" smtClean="0">
                <a:latin typeface="Palatino Linotype"/>
                <a:cs typeface="Palatino Linotype"/>
              </a:rPr>
              <a:t>PO</a:t>
            </a:r>
            <a:r>
              <a:rPr lang="en-US" baseline="-25000" dirty="0" smtClean="0">
                <a:latin typeface="Palatino Linotype"/>
                <a:cs typeface="Palatino Linotype"/>
              </a:rPr>
              <a:t>4</a:t>
            </a:r>
            <a:r>
              <a:rPr lang="en-US" dirty="0" smtClean="0">
                <a:latin typeface="Palatino Linotype"/>
                <a:cs typeface="Palatino Linotype"/>
              </a:rPr>
              <a:t> 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1600" dirty="0">
                <a:latin typeface="Palatino Linotype"/>
                <a:cs typeface="Palatino Linotype"/>
              </a:rPr>
              <a:t>                                                (Simplify when possible</a:t>
            </a:r>
            <a:r>
              <a:rPr lang="en-US" sz="1600" dirty="0" smtClean="0">
                <a:latin typeface="Palatino Linotype"/>
                <a:cs typeface="Palatino Linotype"/>
              </a:rPr>
              <a:t>)</a:t>
            </a:r>
          </a:p>
          <a:p>
            <a:pPr marL="0" indent="0">
              <a:buNone/>
            </a:pPr>
            <a:endParaRPr lang="en-US" sz="16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Chemical Name</a:t>
            </a:r>
            <a:r>
              <a:rPr lang="en-US" dirty="0">
                <a:latin typeface="Palatino Linotype"/>
                <a:cs typeface="Palatino Linotype"/>
              </a:rPr>
              <a:t>:</a:t>
            </a:r>
            <a:r>
              <a:rPr lang="en-US" dirty="0" smtClean="0">
                <a:latin typeface="Palatino Linotype"/>
                <a:cs typeface="Palatino Linotype"/>
              </a:rPr>
              <a:t> Sodium Phosphate</a:t>
            </a: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Chemical Formula: </a:t>
            </a:r>
            <a:r>
              <a:rPr lang="en-US" dirty="0">
                <a:latin typeface="Palatino Linotype"/>
                <a:cs typeface="Palatino Linotype"/>
              </a:rPr>
              <a:t>Na</a:t>
            </a:r>
            <a:r>
              <a:rPr lang="en-US" baseline="-25000" dirty="0">
                <a:latin typeface="Palatino Linotype"/>
                <a:cs typeface="Palatino Linotype"/>
              </a:rPr>
              <a:t>3</a:t>
            </a:r>
            <a:r>
              <a:rPr lang="en-US" dirty="0">
                <a:latin typeface="Palatino Linotype"/>
                <a:cs typeface="Palatino Linotype"/>
              </a:rPr>
              <a:t>PO</a:t>
            </a:r>
            <a:r>
              <a:rPr lang="en-US" baseline="-25000" dirty="0">
                <a:latin typeface="Palatino Linotype"/>
                <a:cs typeface="Palatino Linotype"/>
              </a:rPr>
              <a:t>4</a:t>
            </a:r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4" name="Picture 3" descr="article-new-ehow-images-a05-2n-dm-chemical-formula-sodium-dihydrogen-phosphate-800x8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23" y="5105400"/>
            <a:ext cx="347345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23209" y="5105400"/>
            <a:ext cx="323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 Linotype"/>
                <a:cs typeface="Palatino Linotype"/>
              </a:rPr>
              <a:t>Common Uses: Food preserve</a:t>
            </a: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21350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yatomi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826" b="-19826"/>
          <a:stretch>
            <a:fillRect/>
          </a:stretch>
        </p:blipFill>
        <p:spPr>
          <a:xfrm>
            <a:off x="766233" y="0"/>
            <a:ext cx="7572314" cy="6399111"/>
          </a:xfrm>
        </p:spPr>
      </p:pic>
    </p:spTree>
    <p:extLst>
      <p:ext uri="{BB962C8B-B14F-4D97-AF65-F5344CB8AC3E}">
        <p14:creationId xmlns:p14="http://schemas.microsoft.com/office/powerpoint/2010/main" val="394754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Closure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2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Homework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Palatino Linotype"/>
                <a:cs typeface="Palatino Linotype"/>
              </a:rPr>
              <a:t>Polyatomic Compounds: Names and Formulas Worksheet </a:t>
            </a:r>
          </a:p>
          <a:p>
            <a:endParaRPr lang="en-US" sz="2800" dirty="0" smtClean="0">
              <a:latin typeface="Palatino Linotype"/>
              <a:cs typeface="Palatino Linotype"/>
            </a:endParaRPr>
          </a:p>
          <a:p>
            <a:r>
              <a:rPr lang="en-US" sz="2800" dirty="0" smtClean="0">
                <a:solidFill>
                  <a:srgbClr val="AA2B1E"/>
                </a:solidFill>
                <a:latin typeface="Palatino Linotype"/>
                <a:cs typeface="Palatino Linotype"/>
              </a:rPr>
              <a:t>Quiz: Nomenclature of Polyatomic Compounds – W4, D4</a:t>
            </a:r>
            <a:endParaRPr lang="en-US" sz="2800" dirty="0">
              <a:solidFill>
                <a:srgbClr val="AA2B1E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775351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0</TotalTime>
  <Words>298</Words>
  <Application>Microsoft Macintosh PowerPoint</Application>
  <PresentationFormat>On-screen Show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Polyatomic Compounds</vt:lpstr>
      <vt:lpstr>Polyatomic Compounds</vt:lpstr>
      <vt:lpstr>PowerPoint Presentation</vt:lpstr>
      <vt:lpstr>Polyatomic Nomenclature</vt:lpstr>
      <vt:lpstr>Most Common Polyatomic Ions</vt:lpstr>
      <vt:lpstr>Ex. Sodium and Phosphate</vt:lpstr>
      <vt:lpstr>PowerPoint Presentation</vt:lpstr>
      <vt:lpstr>Closure</vt:lpstr>
      <vt:lpstr>Homework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Polyatomic Compounds</dc:title>
  <dc:creator>Amanda Wendt</dc:creator>
  <cp:lastModifiedBy>Amanda Wendt</cp:lastModifiedBy>
  <cp:revision>2</cp:revision>
  <dcterms:created xsi:type="dcterms:W3CDTF">2014-09-03T12:16:29Z</dcterms:created>
  <dcterms:modified xsi:type="dcterms:W3CDTF">2014-09-03T12:17:34Z</dcterms:modified>
</cp:coreProperties>
</file>