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76" r:id="rId3"/>
    <p:sldId id="277" r:id="rId4"/>
    <p:sldId id="270" r:id="rId5"/>
    <p:sldId id="271" r:id="rId6"/>
    <p:sldId id="294" r:id="rId7"/>
    <p:sldId id="272" r:id="rId8"/>
    <p:sldId id="273" r:id="rId9"/>
    <p:sldId id="257" r:id="rId10"/>
    <p:sldId id="258" r:id="rId11"/>
    <p:sldId id="274" r:id="rId12"/>
    <p:sldId id="261" r:id="rId13"/>
    <p:sldId id="262" r:id="rId14"/>
    <p:sldId id="259" r:id="rId15"/>
    <p:sldId id="279" r:id="rId16"/>
    <p:sldId id="290" r:id="rId17"/>
    <p:sldId id="280" r:id="rId18"/>
    <p:sldId id="293" r:id="rId19"/>
    <p:sldId id="281" r:id="rId20"/>
    <p:sldId id="287" r:id="rId21"/>
    <p:sldId id="288" r:id="rId22"/>
    <p:sldId id="301" r:id="rId23"/>
    <p:sldId id="299" r:id="rId24"/>
    <p:sldId id="282" r:id="rId25"/>
    <p:sldId id="289" r:id="rId26"/>
    <p:sldId id="291" r:id="rId27"/>
    <p:sldId id="292" r:id="rId28"/>
    <p:sldId id="283" r:id="rId29"/>
    <p:sldId id="284" r:id="rId30"/>
    <p:sldId id="295" r:id="rId31"/>
    <p:sldId id="296" r:id="rId32"/>
    <p:sldId id="298" r:id="rId33"/>
    <p:sldId id="302" r:id="rId34"/>
    <p:sldId id="303" r:id="rId35"/>
    <p:sldId id="304" r:id="rId36"/>
    <p:sldId id="305" r:id="rId37"/>
    <p:sldId id="285" r:id="rId38"/>
    <p:sldId id="286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73" autoAdjust="0"/>
  </p:normalViewPr>
  <p:slideViewPr>
    <p:cSldViewPr snapToGrid="0" snapToObjects="1">
      <p:cViewPr>
        <p:scale>
          <a:sx n="81" d="100"/>
          <a:sy n="81" d="100"/>
        </p:scale>
        <p:origin x="-18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12F15-BC61-9F4F-91AB-3B2B04D89BF1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68076-A5E8-C64A-879D-7F9ECD153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7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1800s,</a:t>
            </a:r>
            <a:r>
              <a:rPr lang="en-US" baseline="0" dirty="0" smtClean="0"/>
              <a:t> the discovery of photography ultimately lead to the splitting of the atom.</a:t>
            </a:r>
          </a:p>
          <a:p>
            <a:r>
              <a:rPr lang="en-US" baseline="0" dirty="0" smtClean="0"/>
              <a:t>The basis of photography is that visible light causes certain chemical reactions – if the chemicals are spread thinly on a surface but protected from light by a covering, no reaction occurs. When the covering is removed, light acting on the chemicals causes them to darken.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Roentgen (</a:t>
            </a:r>
            <a:r>
              <a:rPr lang="en-US" baseline="0" dirty="0" err="1" smtClean="0"/>
              <a:t>rentgen</a:t>
            </a:r>
            <a:r>
              <a:rPr lang="en-US" baseline="0" dirty="0" smtClean="0"/>
              <a:t>) discovered that radiation other than visible light could expose photographic film – film wrapped in dark paper would react when x-rays went through the paper and struck the film.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Becqueurel</a:t>
            </a:r>
            <a:r>
              <a:rPr lang="en-US" baseline="0" dirty="0" smtClean="0"/>
              <a:t> discovered that uranium containing rocks could develop photographic plates – the radiation from the uranium had no connection with light or </a:t>
            </a:r>
            <a:r>
              <a:rPr lang="en-US" baseline="0" dirty="0" err="1" smtClean="0"/>
              <a:t>flouresence</a:t>
            </a:r>
            <a:r>
              <a:rPr lang="en-US" baseline="0" dirty="0" smtClean="0"/>
              <a:t>, directly proportional to the concentration of uranium 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Maria Curie was one of </a:t>
            </a:r>
            <a:r>
              <a:rPr lang="en-US" baseline="0" dirty="0" err="1" smtClean="0"/>
              <a:t>Becqurel’s</a:t>
            </a:r>
            <a:r>
              <a:rPr lang="en-US" baseline="0" dirty="0" smtClean="0"/>
              <a:t> assistants – her and her husband decided to find out if other chemicals were radioactive – studied </a:t>
            </a:r>
            <a:r>
              <a:rPr lang="en-US" baseline="0" dirty="0" err="1" smtClean="0"/>
              <a:t>pitchblend</a:t>
            </a:r>
            <a:r>
              <a:rPr lang="en-US" baseline="0" dirty="0" smtClean="0"/>
              <a:t> (residue of uranium mining) from mining region in Austria – separated a previously known element radium – found it was many more times radioactive than uranium. </a:t>
            </a:r>
          </a:p>
          <a:p>
            <a:r>
              <a:rPr lang="en-US" baseline="0" dirty="0" smtClean="0"/>
              <a:t>	- They received the 1903 Novel Prize in Physics </a:t>
            </a:r>
          </a:p>
          <a:p>
            <a:r>
              <a:rPr lang="en-US" baseline="0" dirty="0" smtClean="0"/>
              <a:t>	- Marie Curie later won the 1911 Nobel Prize in Chemistry for her continued work with radioactivity </a:t>
            </a:r>
          </a:p>
          <a:p>
            <a:r>
              <a:rPr lang="en-US" baseline="0" dirty="0" smtClean="0"/>
              <a:t>	* She was the first female Nobel laureate and only person to ever receive 2 Nobel Prizes in 2 different scientific categories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68076-A5E8-C64A-879D-7F9ECD153D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33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BCD56E3-111D-5841-85BB-AF7579A99B30}" type="datetime4">
              <a:rPr lang="en-US"/>
              <a:pPr/>
              <a:t>October 24, 2014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A Small Dose of Toxicology - Overview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1C2A0-8F76-EA40-A10D-78A6E7E44ACC}" type="slidenum">
              <a:rPr lang="en-US"/>
              <a:pPr/>
              <a:t>11</a:t>
            </a:fld>
            <a:endParaRPr lang="en-US"/>
          </a:p>
        </p:txBody>
      </p:sp>
      <p:sp>
        <p:nvSpPr>
          <p:cNvPr id="2498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904" y="4343401"/>
            <a:ext cx="5030194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29" tIns="45714" rIns="91429" bIns="45714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68076-A5E8-C64A-879D-7F9ECD153DC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0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23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8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7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7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7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43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7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3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24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5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2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2F38-DFDF-8D4D-82B9-CF24BE88CFF2}" type="datetimeFigureOut">
              <a:rPr lang="en-US" smtClean="0"/>
              <a:t>10/24/14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C0ED5-0BBC-5C4E-85C3-52E6670F5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5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Relationship Id="rId3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Relationship Id="rId3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4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xirPkCI1sMA&amp;feature=related" TargetMode="External"/><Relationship Id="rId3" Type="http://schemas.openxmlformats.org/officeDocument/2006/relationships/image" Target="../media/image39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4" Type="http://schemas.openxmlformats.org/officeDocument/2006/relationships/image" Target="../media/image43.jpg"/><Relationship Id="rId5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4" Type="http://schemas.openxmlformats.org/officeDocument/2006/relationships/image" Target="../media/image4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9759"/>
            <a:ext cx="5114068" cy="2446066"/>
          </a:xfrm>
        </p:spPr>
        <p:txBody>
          <a:bodyPr>
            <a:normAutofit/>
          </a:bodyPr>
          <a:lstStyle/>
          <a:p>
            <a:pPr algn="l"/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Radiation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1154381_577309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57907"/>
            <a:ext cx="5346084" cy="4703923"/>
          </a:xfrm>
          <a:prstGeom prst="rect">
            <a:avLst/>
          </a:prstGeom>
        </p:spPr>
      </p:pic>
      <p:pic>
        <p:nvPicPr>
          <p:cNvPr id="5" name="Picture 4" descr="fukushima radi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085" y="0"/>
            <a:ext cx="3797914" cy="3214381"/>
          </a:xfrm>
          <a:prstGeom prst="rect">
            <a:avLst/>
          </a:prstGeom>
        </p:spPr>
      </p:pic>
      <p:pic>
        <p:nvPicPr>
          <p:cNvPr id="9" name="Picture 8" descr="biodosimeter_ionizing_radiation_mp_3440_112311_pfox_490x35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433" y="3214380"/>
            <a:ext cx="4252566" cy="37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1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Particles</a:t>
            </a:r>
            <a:endParaRPr lang="en-US" dirty="0"/>
          </a:p>
        </p:txBody>
      </p:sp>
      <p:pic>
        <p:nvPicPr>
          <p:cNvPr id="7" name="Content Placeholder 6" descr="alpha_bet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3254661" y="3279301"/>
            <a:ext cx="6890155" cy="3578699"/>
          </a:xfrm>
        </p:spPr>
      </p:pic>
      <p:pic>
        <p:nvPicPr>
          <p:cNvPr id="6" name="Content Placeholder 3" descr="penetrating-power-rad.gif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0" b="-780"/>
          <a:stretch>
            <a:fillRect/>
          </a:stretch>
        </p:blipFill>
        <p:spPr>
          <a:xfrm>
            <a:off x="0" y="0"/>
            <a:ext cx="7044270" cy="32793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3314" y="4308102"/>
            <a:ext cx="46403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3200" b="1" dirty="0" smtClean="0"/>
              <a:t>Smaller particles store </a:t>
            </a:r>
          </a:p>
          <a:p>
            <a:r>
              <a:rPr lang="en-US" sz="3200" b="1" dirty="0" smtClean="0"/>
              <a:t>more energy. They </a:t>
            </a:r>
          </a:p>
          <a:p>
            <a:r>
              <a:rPr lang="en-US" sz="3200" b="1" dirty="0" smtClean="0"/>
              <a:t>have a greater impact </a:t>
            </a:r>
          </a:p>
          <a:p>
            <a:r>
              <a:rPr lang="en-US" sz="3200" b="1" dirty="0" smtClean="0"/>
              <a:t>in the body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89784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ChangeArrowheads="1"/>
          </p:cNvSpPr>
          <p:nvPr/>
        </p:nvSpPr>
        <p:spPr bwMode="auto">
          <a:xfrm>
            <a:off x="685800" y="228600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/>
          <a:p>
            <a:pPr algn="ctr" eaLnBrk="0" hangingPunct="0"/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2488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8610600" cy="762000"/>
          </a:xfrm>
        </p:spPr>
        <p:txBody>
          <a:bodyPr>
            <a:normAutofit/>
          </a:bodyPr>
          <a:lstStyle/>
          <a:p>
            <a:pPr algn="l"/>
            <a:r>
              <a:rPr lang="en-US" sz="4000" b="1" u="sng" dirty="0">
                <a:solidFill>
                  <a:schemeClr val="tx1"/>
                </a:solidFill>
              </a:rPr>
              <a:t>Dose Response </a:t>
            </a:r>
            <a:r>
              <a:rPr lang="en-US" sz="4000" b="1" u="sng" dirty="0" smtClean="0">
                <a:solidFill>
                  <a:schemeClr val="tx1"/>
                </a:solidFill>
              </a:rPr>
              <a:t>on Tissues</a:t>
            </a:r>
            <a:endParaRPr lang="en-US" sz="4000" u="sng" dirty="0"/>
          </a:p>
        </p:txBody>
      </p:sp>
      <p:sp>
        <p:nvSpPr>
          <p:cNvPr id="248837" name="Text Box 5"/>
          <p:cNvSpPr txBox="1">
            <a:spLocks noChangeArrowheads="1"/>
          </p:cNvSpPr>
          <p:nvPr/>
        </p:nvSpPr>
        <p:spPr bwMode="auto">
          <a:xfrm>
            <a:off x="0" y="1295400"/>
            <a:ext cx="7924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b="1" dirty="0"/>
              <a:t>Examples of tissue Sensitivity</a:t>
            </a:r>
          </a:p>
        </p:txBody>
      </p:sp>
      <p:graphicFrame>
        <p:nvGraphicFramePr>
          <p:cNvPr id="248838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100561"/>
              </p:ext>
            </p:extLst>
          </p:nvPr>
        </p:nvGraphicFramePr>
        <p:xfrm>
          <a:off x="3182567" y="2177872"/>
          <a:ext cx="5961434" cy="4542458"/>
        </p:xfrm>
        <a:graphic>
          <a:graphicData uri="http://schemas.openxmlformats.org/drawingml/2006/table">
            <a:tbl>
              <a:tblPr/>
              <a:tblGrid>
                <a:gridCol w="2104036"/>
                <a:gridCol w="3857398"/>
              </a:tblGrid>
              <a:tr h="1220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Very High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White blood cells (bone marrow)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Intestinal epithelium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Reproductive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3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Optic lens epithelium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Esophageal epithelium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Mucous membranes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Medium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Brain – Glial cells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Lung, kidney, liver, thyroid, pancreatic epithelium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3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Mature red blood cells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Muscle cells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Mature bone and cartilage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1" descr="d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4068"/>
            <a:ext cx="3052650" cy="2683032"/>
          </a:xfrm>
          <a:prstGeom prst="rect">
            <a:avLst/>
          </a:prstGeom>
        </p:spPr>
      </p:pic>
      <p:pic>
        <p:nvPicPr>
          <p:cNvPr id="3" name="Picture 2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37100"/>
            <a:ext cx="3052650" cy="2120900"/>
          </a:xfrm>
          <a:prstGeom prst="rect">
            <a:avLst/>
          </a:prstGeom>
        </p:spPr>
      </p:pic>
      <p:pic>
        <p:nvPicPr>
          <p:cNvPr id="4" name="Picture 3" descr="r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676" y="79408"/>
            <a:ext cx="3484363" cy="19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824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21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Effects of Radiation</a:t>
            </a:r>
            <a:endParaRPr lang="en-US" b="1" dirty="0"/>
          </a:p>
        </p:txBody>
      </p:sp>
      <p:pic>
        <p:nvPicPr>
          <p:cNvPr id="4" name="Content Placeholder 3" descr="Wyrobek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5" b="-4355"/>
          <a:stretch>
            <a:fillRect/>
          </a:stretch>
        </p:blipFill>
        <p:spPr>
          <a:xfrm>
            <a:off x="-2" y="713422"/>
            <a:ext cx="9144001" cy="5517612"/>
          </a:xfrm>
        </p:spPr>
      </p:pic>
      <p:pic>
        <p:nvPicPr>
          <p:cNvPr id="5" name="Picture 4" descr="MP98_Fig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8972"/>
            <a:ext cx="2087409" cy="193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44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19812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Even though we have learned</a:t>
            </a:r>
            <a:r>
              <a:rPr lang="en-US" sz="2800" b="1" dirty="0"/>
              <a:t> </a:t>
            </a:r>
            <a:r>
              <a:rPr lang="en-US" sz="2800" b="1" dirty="0" smtClean="0"/>
              <a:t>about some harmful effects of radiation, have in mind the following ……..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435" y="1373938"/>
            <a:ext cx="8414156" cy="4558173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2000" b="1" dirty="0" smtClean="0"/>
              <a:t>Americans get about 25 </a:t>
            </a:r>
            <a:r>
              <a:rPr lang="en-US" sz="2000" b="1" dirty="0" err="1" smtClean="0"/>
              <a:t>mrems</a:t>
            </a:r>
            <a:r>
              <a:rPr lang="en-US" sz="2000" b="1" dirty="0" smtClean="0"/>
              <a:t> of radiation from </a:t>
            </a:r>
            <a:r>
              <a:rPr lang="en-US" sz="2000" b="1" u="sng" dirty="0" smtClean="0"/>
              <a:t>food and water </a:t>
            </a:r>
            <a:r>
              <a:rPr lang="en-US" sz="2000" b="1" dirty="0" smtClean="0"/>
              <a:t>we eat each year. </a:t>
            </a:r>
          </a:p>
          <a:p>
            <a:pPr lvl="1">
              <a:buFont typeface="Wingdings" charset="2"/>
              <a:buChar char="§"/>
            </a:pPr>
            <a:r>
              <a:rPr lang="en-US" sz="1600" b="1" dirty="0" smtClean="0"/>
              <a:t>This number varies depending what is eaten, where it is grown and how much is eaten.</a:t>
            </a:r>
          </a:p>
          <a:p>
            <a:pPr lvl="1">
              <a:buFont typeface="Wingdings" charset="2"/>
              <a:buChar char="§"/>
            </a:pPr>
            <a:r>
              <a:rPr lang="en-US" sz="1600" b="1" dirty="0" smtClean="0"/>
              <a:t>E.g. Bananas and Brazil nuts contain higher proportions than most food</a:t>
            </a:r>
            <a:r>
              <a:rPr lang="en-US" sz="1600" b="1" dirty="0"/>
              <a:t>.</a:t>
            </a:r>
            <a:endParaRPr lang="en-US" sz="1600" b="1" dirty="0" smtClean="0"/>
          </a:p>
          <a:p>
            <a:pPr>
              <a:buFont typeface="Wingdings" charset="2"/>
              <a:buChar char="§"/>
            </a:pPr>
            <a:endParaRPr lang="en-US" sz="2000" b="1" dirty="0" smtClean="0"/>
          </a:p>
          <a:p>
            <a:pPr>
              <a:buFont typeface="Wingdings" charset="2"/>
              <a:buChar char="§"/>
            </a:pPr>
            <a:r>
              <a:rPr lang="en-US" sz="2000" b="1" dirty="0" smtClean="0"/>
              <a:t>Additional amounts of radiation come from man made sources</a:t>
            </a:r>
          </a:p>
          <a:p>
            <a:pPr lvl="1">
              <a:buFont typeface="Wingdings" charset="2"/>
              <a:buChar char="§"/>
            </a:pPr>
            <a:r>
              <a:rPr lang="en-US" sz="1600" b="1" dirty="0" smtClean="0"/>
              <a:t>E.g. Mainly medical, dental, construction, and nuclear industry sources</a:t>
            </a:r>
          </a:p>
          <a:p>
            <a:pPr>
              <a:buFont typeface="Wingdings" charset="2"/>
              <a:buChar char="§"/>
            </a:pPr>
            <a:endParaRPr lang="en-US" sz="2000" b="1" dirty="0" smtClean="0"/>
          </a:p>
          <a:p>
            <a:pPr>
              <a:buFont typeface="Wingdings" charset="2"/>
              <a:buChar char="§"/>
            </a:pPr>
            <a:r>
              <a:rPr lang="en-US" sz="2000" b="1" dirty="0" smtClean="0"/>
              <a:t>Americans average between 150-200 </a:t>
            </a:r>
            <a:r>
              <a:rPr lang="en-US" sz="2000" b="1" dirty="0" err="1" smtClean="0"/>
              <a:t>mrems</a:t>
            </a:r>
            <a:r>
              <a:rPr lang="en-US" sz="2000" b="1" dirty="0" smtClean="0"/>
              <a:t> of radiation from all sources each year. </a:t>
            </a:r>
          </a:p>
          <a:p>
            <a:pPr lvl="1">
              <a:buFont typeface="Wingdings" charset="2"/>
              <a:buChar char="§"/>
            </a:pPr>
            <a:r>
              <a:rPr lang="en-US" sz="1600" b="1" dirty="0" smtClean="0"/>
              <a:t>Places in India and Brazil may have 3,000 </a:t>
            </a:r>
            <a:r>
              <a:rPr lang="en-US" sz="1600" b="1" dirty="0" err="1" smtClean="0"/>
              <a:t>mrems</a:t>
            </a:r>
            <a:r>
              <a:rPr lang="en-US" sz="1600" b="1" dirty="0" smtClean="0"/>
              <a:t> yearly.</a:t>
            </a:r>
          </a:p>
          <a:p>
            <a:pPr lvl="1">
              <a:buFont typeface="Wingdings" charset="2"/>
              <a:buChar char="§"/>
            </a:pPr>
            <a:r>
              <a:rPr lang="en-US" sz="1800" b="1" dirty="0" smtClean="0">
                <a:solidFill>
                  <a:srgbClr val="FF0000"/>
                </a:solidFill>
              </a:rPr>
              <a:t>Radiation levels of 50,000 </a:t>
            </a:r>
            <a:r>
              <a:rPr lang="en-US" sz="1800" b="1" dirty="0" err="1" smtClean="0">
                <a:solidFill>
                  <a:srgbClr val="FF0000"/>
                </a:solidFill>
              </a:rPr>
              <a:t>mrems</a:t>
            </a:r>
            <a:r>
              <a:rPr lang="en-US" sz="1800" b="1" dirty="0" smtClean="0">
                <a:solidFill>
                  <a:srgbClr val="FF0000"/>
                </a:solidFill>
              </a:rPr>
              <a:t> have not produced any evident ill effects</a:t>
            </a:r>
          </a:p>
          <a:p>
            <a:pPr>
              <a:buFont typeface="Wingdings" charset="2"/>
              <a:buChar char="§"/>
            </a:pPr>
            <a:endParaRPr lang="en-US" sz="2200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000" b="1" dirty="0" smtClean="0"/>
              <a:t>Strict safety standards on radiation exposure allow people to work in science, medicine, construction and nuclear power plants.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4475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Arial Black"/>
                <a:cs typeface="Arial Black"/>
              </a:rPr>
              <a:t>Activity # 2</a:t>
            </a:r>
            <a:endParaRPr lang="en-US" b="1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45" y="1417638"/>
            <a:ext cx="9034255" cy="515224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4000" b="1" dirty="0" smtClean="0">
              <a:latin typeface="Arial Black"/>
              <a:cs typeface="Arial Black"/>
            </a:endParaRPr>
          </a:p>
          <a:p>
            <a:pPr marL="0" indent="0">
              <a:buNone/>
            </a:pPr>
            <a:r>
              <a:rPr lang="en-US" sz="4000" b="1" dirty="0" smtClean="0">
                <a:latin typeface="Arial Black"/>
                <a:cs typeface="Arial Black"/>
              </a:rPr>
              <a:t>**Answer Review Exercise – p.1 </a:t>
            </a:r>
          </a:p>
          <a:p>
            <a:pPr marL="0" indent="0">
              <a:buNone/>
            </a:pPr>
            <a:endParaRPr lang="en-US" sz="4000" b="1" dirty="0">
              <a:latin typeface="Arial Black"/>
              <a:cs typeface="Arial Black"/>
            </a:endParaRPr>
          </a:p>
          <a:p>
            <a:pPr marL="0" indent="0">
              <a:buNone/>
            </a:pPr>
            <a:r>
              <a:rPr lang="en-US" sz="4000" b="1" dirty="0" smtClean="0">
                <a:latin typeface="Arial Black"/>
                <a:cs typeface="Arial Black"/>
              </a:rPr>
              <a:t>**Total Annual </a:t>
            </a:r>
            <a:r>
              <a:rPr lang="en-US" sz="4000" b="1" dirty="0" err="1" smtClean="0">
                <a:latin typeface="Arial Black"/>
                <a:cs typeface="Arial Black"/>
              </a:rPr>
              <a:t>Millirems</a:t>
            </a:r>
            <a:r>
              <a:rPr lang="en-US" sz="4000" b="1" dirty="0" smtClean="0">
                <a:latin typeface="Arial Black"/>
                <a:cs typeface="Arial Black"/>
              </a:rPr>
              <a:t> (</a:t>
            </a:r>
            <a:r>
              <a:rPr lang="en-US" sz="4000" b="1" dirty="0" err="1" smtClean="0">
                <a:latin typeface="Arial Black"/>
                <a:cs typeface="Arial Black"/>
              </a:rPr>
              <a:t>mrems</a:t>
            </a:r>
            <a:r>
              <a:rPr lang="en-US" sz="4000" b="1" dirty="0" smtClean="0">
                <a:latin typeface="Arial Black"/>
                <a:cs typeface="Arial Black"/>
              </a:rPr>
              <a:t>) Dose Worksheet.</a:t>
            </a:r>
          </a:p>
          <a:p>
            <a:pPr marL="0" indent="0">
              <a:buNone/>
            </a:pPr>
            <a:endParaRPr lang="en-US" sz="4000" b="1" dirty="0" smtClean="0">
              <a:latin typeface="Arial Black"/>
              <a:cs typeface="Arial Black"/>
            </a:endParaRPr>
          </a:p>
          <a:p>
            <a:pPr marL="0" indent="0">
              <a:buNone/>
            </a:pPr>
            <a:r>
              <a:rPr lang="en-US" sz="4000" b="1" dirty="0">
                <a:latin typeface="Arial Black"/>
                <a:cs typeface="Arial Black"/>
              </a:rPr>
              <a:t> </a:t>
            </a:r>
            <a:r>
              <a:rPr lang="en-US" sz="4000" b="1" dirty="0" smtClean="0">
                <a:latin typeface="Arial Black"/>
                <a:cs typeface="Arial Black"/>
              </a:rPr>
              <a:t>     Keep in mind the following facts:</a:t>
            </a:r>
          </a:p>
          <a:p>
            <a:pPr marL="0" indent="0">
              <a:buNone/>
            </a:pPr>
            <a:r>
              <a:rPr lang="en-US" sz="4000" b="1" dirty="0" smtClean="0">
                <a:latin typeface="Arial Black"/>
                <a:cs typeface="Arial Black"/>
              </a:rPr>
              <a:t>	1. Question #2:</a:t>
            </a:r>
          </a:p>
          <a:p>
            <a:pPr marL="0" indent="0">
              <a:buNone/>
            </a:pPr>
            <a:r>
              <a:rPr lang="en-US" sz="4000" b="1" dirty="0">
                <a:latin typeface="Arial Black"/>
                <a:cs typeface="Arial Black"/>
              </a:rPr>
              <a:t> </a:t>
            </a:r>
            <a:r>
              <a:rPr lang="en-US" sz="4000" b="1" dirty="0" smtClean="0">
                <a:latin typeface="Arial Black"/>
                <a:cs typeface="Arial Black"/>
              </a:rPr>
              <a:t>           Monterrey’s Elevation is 537m /1,762 </a:t>
            </a:r>
            <a:r>
              <a:rPr lang="en-US" sz="4000" b="1" dirty="0" err="1" smtClean="0">
                <a:latin typeface="Arial Black"/>
                <a:cs typeface="Arial Black"/>
              </a:rPr>
              <a:t>ft</a:t>
            </a:r>
            <a:r>
              <a:rPr lang="en-US" sz="4000" b="1" dirty="0" smtClean="0">
                <a:latin typeface="Arial Black"/>
                <a:cs typeface="Arial Black"/>
              </a:rPr>
              <a:t> </a:t>
            </a:r>
          </a:p>
          <a:p>
            <a:pPr marL="0" indent="0">
              <a:buNone/>
            </a:pPr>
            <a:endParaRPr lang="en-US" sz="4000" b="1" dirty="0" smtClean="0">
              <a:latin typeface="Arial Black"/>
              <a:cs typeface="Arial Black"/>
            </a:endParaRPr>
          </a:p>
          <a:p>
            <a:pPr marL="0" indent="0">
              <a:buNone/>
            </a:pPr>
            <a:r>
              <a:rPr lang="en-US" sz="4000" b="1" dirty="0">
                <a:latin typeface="Arial Black"/>
                <a:cs typeface="Arial Black"/>
              </a:rPr>
              <a:t>	</a:t>
            </a:r>
            <a:r>
              <a:rPr lang="en-US" sz="4000" b="1" dirty="0" smtClean="0">
                <a:latin typeface="Arial Black"/>
                <a:cs typeface="Arial Black"/>
              </a:rPr>
              <a:t>2. Question #7: Research miles traveled per year.</a:t>
            </a:r>
          </a:p>
          <a:p>
            <a:pPr marL="0" indent="0">
              <a:buNone/>
            </a:pPr>
            <a:r>
              <a:rPr lang="en-US" sz="4000" b="1" dirty="0">
                <a:latin typeface="Arial Black"/>
                <a:cs typeface="Arial Black"/>
              </a:rPr>
              <a:t> </a:t>
            </a:r>
            <a:r>
              <a:rPr lang="en-US" sz="4000" b="1" dirty="0" smtClean="0">
                <a:latin typeface="Arial Black"/>
                <a:cs typeface="Arial Black"/>
              </a:rPr>
              <a:t>           Example: </a:t>
            </a:r>
            <a:r>
              <a:rPr lang="en-US" sz="4000" b="1" dirty="0" err="1" smtClean="0">
                <a:latin typeface="Arial Black"/>
                <a:cs typeface="Arial Black"/>
              </a:rPr>
              <a:t>Mty</a:t>
            </a:r>
            <a:r>
              <a:rPr lang="en-US" sz="4000" b="1" dirty="0" smtClean="0">
                <a:latin typeface="Arial Black"/>
                <a:cs typeface="Arial Black"/>
              </a:rPr>
              <a:t>-Cancun (Round Trip) = 1900miles </a:t>
            </a:r>
          </a:p>
          <a:p>
            <a:pPr marL="0" indent="0">
              <a:buNone/>
            </a:pPr>
            <a:r>
              <a:rPr lang="en-US" sz="4000" b="1" dirty="0" smtClean="0">
                <a:latin typeface="Arial Black"/>
                <a:cs typeface="Arial Black"/>
              </a:rPr>
              <a:t>      </a:t>
            </a:r>
          </a:p>
          <a:p>
            <a:pPr marL="0" indent="0">
              <a:buNone/>
            </a:pPr>
            <a:r>
              <a:rPr lang="en-US" sz="4000" b="1" dirty="0" smtClean="0">
                <a:latin typeface="Arial Black"/>
                <a:cs typeface="Arial Black"/>
              </a:rPr>
              <a:t>	3. Research has shown that </a:t>
            </a:r>
            <a:r>
              <a:rPr lang="en-US" sz="4100" b="1" dirty="0" smtClean="0">
                <a:solidFill>
                  <a:srgbClr val="FF0000"/>
                </a:solidFill>
                <a:latin typeface="Arial Black"/>
                <a:cs typeface="Arial Black"/>
              </a:rPr>
              <a:t>50,000 </a:t>
            </a:r>
            <a:r>
              <a:rPr lang="en-US" sz="4100" b="1" dirty="0" err="1" smtClean="0">
                <a:solidFill>
                  <a:srgbClr val="FF0000"/>
                </a:solidFill>
                <a:latin typeface="Arial Black"/>
                <a:cs typeface="Arial Black"/>
              </a:rPr>
              <a:t>mrems</a:t>
            </a:r>
            <a:r>
              <a:rPr lang="en-US" sz="4100" b="1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en-US" b="1" dirty="0" smtClean="0">
                <a:latin typeface="Arial Black"/>
                <a:cs typeface="Arial Black"/>
              </a:rPr>
              <a:t>have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Arial Black"/>
                <a:cs typeface="Arial Black"/>
              </a:rPr>
              <a:t>not 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Arial Black"/>
                <a:cs typeface="Arial Black"/>
              </a:rPr>
              <a:t>        produced</a:t>
            </a:r>
            <a:r>
              <a:rPr lang="en-US" sz="4000" b="1" dirty="0" smtClean="0">
                <a:latin typeface="Arial Black"/>
                <a:cs typeface="Arial Black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Arial Black"/>
                <a:cs typeface="Arial Black"/>
              </a:rPr>
              <a:t>any evident ill effects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2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8000"/>
            <a:ext cx="8229600" cy="909638"/>
          </a:xfrm>
        </p:spPr>
        <p:txBody>
          <a:bodyPr/>
          <a:lstStyle/>
          <a:p>
            <a:pPr algn="l"/>
            <a:r>
              <a:rPr lang="en-US" dirty="0" smtClean="0"/>
              <a:t>Nuclear 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5014"/>
            <a:ext cx="8229600" cy="409114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Nucleus contain Protons </a:t>
            </a:r>
          </a:p>
          <a:p>
            <a:pPr marL="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 and Neutrons.</a:t>
            </a:r>
          </a:p>
          <a:p>
            <a:r>
              <a:rPr lang="en-US" sz="2800" b="1" dirty="0" smtClean="0"/>
              <a:t>Contains a strong Electromagnetic</a:t>
            </a:r>
          </a:p>
          <a:p>
            <a:pPr marL="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 force to hold the Protons together.</a:t>
            </a:r>
          </a:p>
          <a:p>
            <a:r>
              <a:rPr lang="en-US" sz="2800" b="1" dirty="0" smtClean="0"/>
              <a:t>Nucleus of some elements become </a:t>
            </a:r>
          </a:p>
          <a:p>
            <a:pPr marL="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unstable releasing energy as the</a:t>
            </a:r>
          </a:p>
          <a:p>
            <a:pPr marL="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form of radiation.</a:t>
            </a:r>
            <a:endParaRPr lang="en-US" sz="2800" b="1" dirty="0"/>
          </a:p>
        </p:txBody>
      </p:sp>
      <p:pic>
        <p:nvPicPr>
          <p:cNvPr id="4" name="Picture 3" descr="4MATTER0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185" y="2035014"/>
            <a:ext cx="2940815" cy="4822985"/>
          </a:xfrm>
          <a:prstGeom prst="rect">
            <a:avLst/>
          </a:prstGeom>
        </p:spPr>
      </p:pic>
      <p:pic>
        <p:nvPicPr>
          <p:cNvPr id="5" name="Picture 4" descr="050513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05" y="-32560"/>
            <a:ext cx="4488195" cy="206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36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Radiation can be detected if 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Alters a photographic film</a:t>
            </a:r>
          </a:p>
          <a:p>
            <a:r>
              <a:rPr lang="en-US" sz="3600" b="1" dirty="0" smtClean="0"/>
              <a:t>Produces an electric charge in the surrounding air</a:t>
            </a:r>
          </a:p>
          <a:p>
            <a:r>
              <a:rPr lang="en-US" sz="3600" b="1" dirty="0" smtClean="0"/>
              <a:t>Can produce fluorescence (glowing)</a:t>
            </a:r>
            <a:endParaRPr lang="en-US" sz="3600" b="1" dirty="0"/>
          </a:p>
        </p:txBody>
      </p:sp>
      <p:pic>
        <p:nvPicPr>
          <p:cNvPr id="4" name="Picture 3" descr="article-new-ehow-images-a07-mu-g1-van-de-graaff-science-projects-800x800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464" y="4008404"/>
            <a:ext cx="3626536" cy="2849595"/>
          </a:xfrm>
          <a:prstGeom prst="rect">
            <a:avLst/>
          </a:prstGeom>
        </p:spPr>
      </p:pic>
      <p:pic>
        <p:nvPicPr>
          <p:cNvPr id="5" name="Picture 4" descr="chfa_04_img078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436" y="4008404"/>
            <a:ext cx="3019257" cy="2849596"/>
          </a:xfrm>
          <a:prstGeom prst="rect">
            <a:avLst/>
          </a:prstGeom>
        </p:spPr>
      </p:pic>
      <p:pic>
        <p:nvPicPr>
          <p:cNvPr id="6" name="Picture 5" descr="11620570-a-transparent-glass-bulb-which-is-glowing-chemical-reage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08404"/>
            <a:ext cx="3199884" cy="284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3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1714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  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							</a:t>
            </a:r>
            <a:br>
              <a:rPr lang="en-US" dirty="0" smtClean="0"/>
            </a:br>
            <a:r>
              <a:rPr lang="en-US" dirty="0" smtClean="0"/>
              <a:t>                      Isotopes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0442" y="3076942"/>
            <a:ext cx="5663558" cy="3781057"/>
          </a:xfrm>
        </p:spPr>
        <p:txBody>
          <a:bodyPr>
            <a:normAutofit/>
          </a:bodyPr>
          <a:lstStyle/>
          <a:p>
            <a:r>
              <a:rPr lang="en-US" sz="3300" b="1" dirty="0" smtClean="0"/>
              <a:t>Atoms of an element with the same number of </a:t>
            </a:r>
            <a:r>
              <a:rPr lang="en-US" sz="3300" b="1" u="sng" dirty="0" smtClean="0"/>
              <a:t>protons</a:t>
            </a:r>
            <a:r>
              <a:rPr lang="en-US" sz="3300" b="1" dirty="0" smtClean="0"/>
              <a:t> and a different number of </a:t>
            </a:r>
            <a:r>
              <a:rPr lang="en-US" sz="3300" b="1" u="sng" dirty="0" smtClean="0"/>
              <a:t>neutrons</a:t>
            </a:r>
            <a:r>
              <a:rPr lang="en-US" sz="3300" b="1" dirty="0" smtClean="0"/>
              <a:t>.</a:t>
            </a:r>
          </a:p>
          <a:p>
            <a:r>
              <a:rPr lang="en-US" sz="3300" b="1" dirty="0"/>
              <a:t>T</a:t>
            </a:r>
            <a:r>
              <a:rPr lang="en-US" sz="3300" b="1" dirty="0" smtClean="0"/>
              <a:t>herefore their mass number is also different.</a:t>
            </a:r>
            <a:endParaRPr lang="en-US" sz="3300" b="1" dirty="0"/>
          </a:p>
        </p:txBody>
      </p:sp>
      <p:pic>
        <p:nvPicPr>
          <p:cNvPr id="4" name="Picture 1" descr="04_Pg111_UnFig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442" y="60326"/>
            <a:ext cx="5663557" cy="207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04_Pg112_UnFig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325"/>
            <a:ext cx="3480442" cy="679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46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ymbols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-879192" y="423284"/>
            <a:ext cx="10745676" cy="5702880"/>
          </a:xfrm>
        </p:spPr>
      </p:pic>
    </p:spTree>
    <p:extLst>
      <p:ext uri="{BB962C8B-B14F-4D97-AF65-F5344CB8AC3E}">
        <p14:creationId xmlns:p14="http://schemas.microsoft.com/office/powerpoint/2010/main" val="157997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79"/>
            <a:ext cx="8229600" cy="79159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Other Isotopes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isotop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66235"/>
            <a:ext cx="4656459" cy="2433992"/>
          </a:xfrm>
          <a:prstGeom prst="rect">
            <a:avLst/>
          </a:prstGeom>
        </p:spPr>
      </p:pic>
      <p:pic>
        <p:nvPicPr>
          <p:cNvPr id="9" name="Picture 8" descr="isotop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459" y="1066234"/>
            <a:ext cx="4487540" cy="2349500"/>
          </a:xfrm>
          <a:prstGeom prst="rect">
            <a:avLst/>
          </a:prstGeom>
        </p:spPr>
      </p:pic>
      <p:pic>
        <p:nvPicPr>
          <p:cNvPr id="10" name="Picture 9" descr="CIsotopes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00226"/>
            <a:ext cx="9144001" cy="335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86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Radiation (Nuclear Decay)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87" y="1600200"/>
            <a:ext cx="8716783" cy="4525963"/>
          </a:xfrm>
        </p:spPr>
        <p:txBody>
          <a:bodyPr/>
          <a:lstStyle/>
          <a:p>
            <a:r>
              <a:rPr lang="en-US" b="1" dirty="0" smtClean="0"/>
              <a:t>First used by Marie Curie (1899-1903)</a:t>
            </a:r>
            <a:endParaRPr lang="en-US" b="1" dirty="0"/>
          </a:p>
        </p:txBody>
      </p:sp>
      <p:pic>
        <p:nvPicPr>
          <p:cNvPr id="4" name="Picture 3" descr="mariecurieimage.gif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87" y="2416516"/>
            <a:ext cx="4758953" cy="3709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78441" y="2759664"/>
            <a:ext cx="420653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Radiation</a:t>
            </a:r>
            <a:r>
              <a:rPr lang="en-US" sz="2800" b="1" dirty="0" smtClean="0"/>
              <a:t>: Energy </a:t>
            </a:r>
            <a:r>
              <a:rPr lang="en-US" sz="2800" b="1" dirty="0"/>
              <a:t>released </a:t>
            </a:r>
            <a:endParaRPr lang="en-US" sz="2800" b="1" dirty="0" smtClean="0"/>
          </a:p>
          <a:p>
            <a:r>
              <a:rPr lang="en-US" sz="2800" b="1" dirty="0" smtClean="0"/>
              <a:t>in </a:t>
            </a:r>
            <a:r>
              <a:rPr lang="en-US" sz="2800" b="1" dirty="0"/>
              <a:t>the form of particle </a:t>
            </a:r>
            <a:r>
              <a:rPr lang="en-US" sz="2800" b="1" dirty="0" smtClean="0"/>
              <a:t>or electromagnetic waves.</a:t>
            </a:r>
            <a:endParaRPr lang="en-US" sz="3600" b="1" dirty="0"/>
          </a:p>
          <a:p>
            <a:endParaRPr lang="en-US" sz="3600" b="1" dirty="0" smtClean="0"/>
          </a:p>
          <a:p>
            <a:pPr marL="457200" indent="-457200">
              <a:buFont typeface="Wingdings" charset="2"/>
              <a:buChar char="u"/>
            </a:pPr>
            <a:r>
              <a:rPr lang="en-US" sz="2800" b="1" dirty="0" smtClean="0"/>
              <a:t>Measured units: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    </a:t>
            </a:r>
            <a:r>
              <a:rPr lang="en-US" sz="2800" b="1" dirty="0" err="1" smtClean="0"/>
              <a:t>rems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millirems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5922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012"/>
          </a:xfrm>
        </p:spPr>
        <p:txBody>
          <a:bodyPr/>
          <a:lstStyle/>
          <a:p>
            <a:r>
              <a:rPr lang="en-US" dirty="0" smtClean="0"/>
              <a:t>Analyzing Isotopes</a:t>
            </a:r>
            <a:endParaRPr lang="en-US" dirty="0"/>
          </a:p>
        </p:txBody>
      </p:sp>
      <p:pic>
        <p:nvPicPr>
          <p:cNvPr id="6" name="Picture 1" descr="04_Pg117_UnTabl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" t="11978" r="3227" b="-11978"/>
          <a:stretch/>
        </p:blipFill>
        <p:spPr bwMode="auto">
          <a:xfrm>
            <a:off x="332520" y="1776788"/>
            <a:ext cx="8229600" cy="292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4330511"/>
            <a:ext cx="9426888" cy="2385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Write the nuclear symbol for atoms with the following subatomic particles:</a:t>
            </a:r>
          </a:p>
          <a:p>
            <a:pPr marL="342900" indent="-342900">
              <a:buAutoNum type="alphaUcPeriod"/>
            </a:pPr>
            <a:endParaRPr lang="en-US" b="1" dirty="0" smtClean="0"/>
          </a:p>
          <a:p>
            <a:pPr marL="342900" indent="-342900">
              <a:buAutoNum type="alphaUcPeriod"/>
            </a:pPr>
            <a:r>
              <a:rPr lang="en-US" b="1" dirty="0" smtClean="0"/>
              <a:t>    </a:t>
            </a:r>
            <a:r>
              <a:rPr lang="en-US" b="1" dirty="0"/>
              <a:t> </a:t>
            </a:r>
            <a:r>
              <a:rPr lang="en-US" b="1" dirty="0" smtClean="0"/>
              <a:t> 8p, 8n, 8e =</a:t>
            </a:r>
          </a:p>
          <a:p>
            <a:pPr marL="342900" indent="-342900">
              <a:buAutoNum type="alphaUcPeriod"/>
            </a:pPr>
            <a:endParaRPr lang="en-US" b="1" dirty="0" smtClean="0"/>
          </a:p>
          <a:p>
            <a:pPr marL="342900" indent="-342900">
              <a:buAutoNum type="alphaUcPeriod"/>
            </a:pPr>
            <a:r>
              <a:rPr lang="en-US" b="1" dirty="0" smtClean="0"/>
              <a:t>     17p, 20n, 17e =</a:t>
            </a:r>
          </a:p>
          <a:p>
            <a:pPr marL="342900" indent="-342900">
              <a:buAutoNum type="alphaUcPeriod"/>
            </a:pPr>
            <a:endParaRPr lang="en-US" b="1" dirty="0" smtClean="0"/>
          </a:p>
          <a:p>
            <a:pPr marL="342900" indent="-342900">
              <a:buAutoNum type="alphaUcPeriod"/>
            </a:pPr>
            <a:r>
              <a:rPr lang="en-US" b="1" dirty="0" smtClean="0"/>
              <a:t>     47p, 60n, 47e =</a:t>
            </a:r>
          </a:p>
          <a:p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2520" y="1253569"/>
            <a:ext cx="5317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Complete the following table </a:t>
            </a:r>
            <a:r>
              <a:rPr lang="en-US" sz="2000" b="1" dirty="0" smtClean="0"/>
              <a:t>: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31833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</a:t>
            </a:r>
            <a:r>
              <a:rPr lang="en-US" dirty="0" smtClean="0"/>
              <a:t>Isotopes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129"/>
            <a:ext cx="8229600" cy="50793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/>
              <a:t>Complete the following table :</a:t>
            </a:r>
          </a:p>
          <a:p>
            <a:pPr marL="0" indent="0">
              <a:buNone/>
            </a:pP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Protons		14		14		14</a:t>
            </a:r>
          </a:p>
          <a:p>
            <a:r>
              <a:rPr lang="en-US" sz="1600" b="1" dirty="0" smtClean="0"/>
              <a:t>Neutrons		14		15		16</a:t>
            </a:r>
          </a:p>
          <a:p>
            <a:r>
              <a:rPr lang="en-US" sz="1600" b="1" dirty="0" smtClean="0"/>
              <a:t>Electrons		14		14		14</a:t>
            </a:r>
          </a:p>
          <a:p>
            <a:r>
              <a:rPr lang="en-US" sz="1600" b="1" dirty="0" smtClean="0"/>
              <a:t>Atomic #		14		14		14</a:t>
            </a:r>
          </a:p>
          <a:p>
            <a:r>
              <a:rPr lang="en-US" sz="1600" b="1" dirty="0" smtClean="0"/>
              <a:t>Mass #		28		29		30</a:t>
            </a:r>
            <a:endParaRPr lang="en-US" sz="1600" b="1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Write the nuclear symbol for atoms with the following subatomic particles:</a:t>
            </a:r>
          </a:p>
          <a:p>
            <a:pPr marL="0" indent="0">
              <a:buNone/>
            </a:pPr>
            <a:r>
              <a:rPr lang="en-US" sz="1600" b="1" dirty="0" smtClean="0"/>
              <a:t>                                         </a:t>
            </a:r>
            <a:r>
              <a:rPr lang="en-US" sz="1600" b="1" dirty="0" smtClean="0">
                <a:solidFill>
                  <a:srgbClr val="FF0000"/>
                </a:solidFill>
              </a:rPr>
              <a:t> 16</a:t>
            </a:r>
            <a:r>
              <a:rPr lang="en-US" sz="1600" b="1" dirty="0" smtClean="0"/>
              <a:t>                                                                          </a:t>
            </a:r>
            <a:r>
              <a:rPr lang="en-US" sz="1600" b="1" dirty="0" smtClean="0">
                <a:solidFill>
                  <a:srgbClr val="FF0000"/>
                </a:solidFill>
              </a:rPr>
              <a:t>37</a:t>
            </a:r>
            <a:endParaRPr lang="en-US" sz="1600" b="1" dirty="0">
              <a:solidFill>
                <a:srgbClr val="FF0000"/>
              </a:solidFill>
            </a:endParaRPr>
          </a:p>
          <a:p>
            <a:pPr>
              <a:buAutoNum type="alphaUcPeriod"/>
            </a:pPr>
            <a:r>
              <a:rPr lang="en-US" sz="1600" b="1" dirty="0"/>
              <a:t>     A.  8p, 8n, 8e </a:t>
            </a:r>
            <a:r>
              <a:rPr lang="en-US" sz="1600" b="1" dirty="0" smtClean="0"/>
              <a:t>=</a:t>
            </a:r>
            <a:r>
              <a:rPr lang="en-US" sz="1600" b="1" dirty="0"/>
              <a:t>	</a:t>
            </a:r>
            <a:r>
              <a:rPr lang="en-US" sz="1600" b="1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O</a:t>
            </a:r>
            <a:r>
              <a:rPr lang="en-US" sz="1600" b="1" dirty="0" smtClean="0"/>
              <a:t>                        B.     </a:t>
            </a:r>
            <a:r>
              <a:rPr lang="en-US" sz="1600" b="1" dirty="0"/>
              <a:t>17p,20n, 47e </a:t>
            </a:r>
            <a:r>
              <a:rPr lang="en-US" sz="1600" b="1" dirty="0" smtClean="0"/>
              <a:t>=               </a:t>
            </a:r>
            <a:r>
              <a:rPr lang="en-US" sz="1600" b="1" dirty="0" err="1" smtClean="0">
                <a:solidFill>
                  <a:srgbClr val="FF0000"/>
                </a:solidFill>
              </a:rPr>
              <a:t>Cl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b="1" dirty="0"/>
              <a:t> </a:t>
            </a:r>
            <a:r>
              <a:rPr lang="en-US" sz="1600" b="1" dirty="0" smtClean="0"/>
              <a:t>                                           </a:t>
            </a:r>
            <a:r>
              <a:rPr lang="en-US" sz="1600" b="1" dirty="0" smtClean="0">
                <a:solidFill>
                  <a:srgbClr val="FF0000"/>
                </a:solidFill>
              </a:rPr>
              <a:t>8                                                                         17</a:t>
            </a:r>
            <a:endParaRPr lang="en-US" sz="1600" b="1" dirty="0">
              <a:solidFill>
                <a:srgbClr val="FF0000"/>
              </a:solidFill>
            </a:endParaRPr>
          </a:p>
          <a:p>
            <a:pPr>
              <a:buAutoNum type="alphaUcPeriod"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514350" indent="-514350">
              <a:buAutoNum type="alphaUcPeriod" startAt="3"/>
            </a:pPr>
            <a:r>
              <a:rPr lang="en-US" sz="1600" b="1" dirty="0" smtClean="0"/>
              <a:t>47p</a:t>
            </a:r>
            <a:r>
              <a:rPr lang="en-US" sz="1600" b="1" dirty="0"/>
              <a:t>, 60n, 47e </a:t>
            </a:r>
            <a:r>
              <a:rPr lang="en-US" sz="1600" b="1" dirty="0" smtClean="0"/>
              <a:t>=      </a:t>
            </a:r>
            <a:r>
              <a:rPr lang="en-US" sz="1600" b="1" dirty="0" smtClean="0">
                <a:solidFill>
                  <a:srgbClr val="FF0000"/>
                </a:solidFill>
              </a:rPr>
              <a:t>107</a:t>
            </a:r>
            <a:endParaRPr lang="en-US" sz="1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 smtClean="0"/>
              <a:t>                        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 Ag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    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47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6168" y="37281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correct-u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062" y="4900316"/>
            <a:ext cx="2143030" cy="195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88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063" y="274638"/>
            <a:ext cx="8629103" cy="5851526"/>
          </a:xfrm>
        </p:spPr>
        <p:txBody>
          <a:bodyPr/>
          <a:lstStyle/>
          <a:p>
            <a:r>
              <a:rPr lang="en-US" sz="2800" b="1" dirty="0"/>
              <a:t>Copper has </a:t>
            </a:r>
            <a:r>
              <a:rPr lang="en-US" sz="2800" b="1" dirty="0" smtClean="0"/>
              <a:t>two </a:t>
            </a:r>
            <a:r>
              <a:rPr lang="en-US" sz="2800" b="1" dirty="0"/>
              <a:t>isotopes: Cu-63 and Cu-65. Given that the atomic mass of copper from the periodic table is 63.546 </a:t>
            </a:r>
            <a:r>
              <a:rPr lang="en-US" sz="2800" b="1" dirty="0" err="1"/>
              <a:t>amu</a:t>
            </a:r>
            <a:r>
              <a:rPr lang="en-US" sz="2800" b="1" dirty="0"/>
              <a:t>, which of the two isotopes is most abundant? Explain your answer. </a:t>
            </a:r>
            <a:endParaRPr lang="en-US" sz="2800" b="1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800" b="1" dirty="0" smtClean="0"/>
              <a:t>Analyze the following chart and determine what elements are isotopes of the same element.</a:t>
            </a:r>
          </a:p>
          <a:p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741411"/>
              </p:ext>
            </p:extLst>
          </p:nvPr>
        </p:nvGraphicFramePr>
        <p:xfrm>
          <a:off x="742241" y="4277044"/>
          <a:ext cx="7389423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317"/>
                <a:gridCol w="1453002"/>
                <a:gridCol w="1998334"/>
                <a:gridCol w="1477885"/>
                <a:gridCol w="1477885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Atom 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A</a:t>
                      </a:r>
                      <a:endParaRPr lang="en-US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D0D0D"/>
                          </a:solidFill>
                        </a:rPr>
                        <a:t>Atom B</a:t>
                      </a:r>
                      <a:endParaRPr lang="en-US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D0D0D"/>
                          </a:solidFill>
                        </a:rPr>
                        <a:t>Atom C</a:t>
                      </a:r>
                      <a:endParaRPr lang="en-US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D0D0D"/>
                          </a:solidFill>
                        </a:rPr>
                        <a:t>Atom D</a:t>
                      </a:r>
                      <a:endParaRPr lang="en-US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976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063" y="0"/>
            <a:ext cx="8629103" cy="6126164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						  </a:t>
            </a:r>
            <a:r>
              <a:rPr lang="en-US" sz="3600" b="1" dirty="0" smtClean="0"/>
              <a:t>Solutions</a:t>
            </a:r>
          </a:p>
          <a:p>
            <a:r>
              <a:rPr lang="en-US" sz="2400" b="1" dirty="0" smtClean="0"/>
              <a:t>Copper</a:t>
            </a:r>
            <a:r>
              <a:rPr lang="en-US" sz="2000" b="1" dirty="0" smtClean="0"/>
              <a:t> </a:t>
            </a:r>
            <a:r>
              <a:rPr lang="en-US" sz="2000" b="1" dirty="0"/>
              <a:t>has </a:t>
            </a:r>
            <a:r>
              <a:rPr lang="en-US" sz="2000" b="1" dirty="0" smtClean="0"/>
              <a:t>two </a:t>
            </a:r>
            <a:r>
              <a:rPr lang="en-US" sz="2000" b="1" dirty="0"/>
              <a:t>isotopes: Cu-63 and Cu-65. Given that the atomic mass of copper from the periodic table is 63.546 </a:t>
            </a:r>
            <a:r>
              <a:rPr lang="en-US" sz="2000" b="1" dirty="0" err="1"/>
              <a:t>amu</a:t>
            </a:r>
            <a:r>
              <a:rPr lang="en-US" sz="2000" b="1" dirty="0"/>
              <a:t>, which of the two isotopes is most abundant? Explain your answer. </a:t>
            </a:r>
            <a:endParaRPr lang="en-US" sz="2000" b="1" dirty="0" smtClean="0"/>
          </a:p>
          <a:p>
            <a:pPr marL="0" indent="0">
              <a:buNone/>
            </a:pPr>
            <a:r>
              <a:rPr lang="en-US" b="1" smtClean="0">
                <a:solidFill>
                  <a:srgbClr val="FF0000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most abundant isotope is Cu-63 because it is closest to the </a:t>
            </a:r>
            <a:r>
              <a:rPr lang="en-US" b="1" smtClean="0">
                <a:solidFill>
                  <a:srgbClr val="FF0000"/>
                </a:solidFill>
              </a:rPr>
              <a:t>mass of </a:t>
            </a:r>
            <a:r>
              <a:rPr lang="en-US" b="1" dirty="0" smtClean="0">
                <a:solidFill>
                  <a:srgbClr val="FF0000"/>
                </a:solidFill>
              </a:rPr>
              <a:t>copper on the periodic table.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1800" dirty="0" smtClean="0"/>
              <a:t>Analyze the following chart and determine what elements are isotopes of the same element.</a:t>
            </a:r>
          </a:p>
          <a:p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00584"/>
              </p:ext>
            </p:extLst>
          </p:nvPr>
        </p:nvGraphicFramePr>
        <p:xfrm>
          <a:off x="742241" y="3530036"/>
          <a:ext cx="7818275" cy="3163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327"/>
                <a:gridCol w="1537328"/>
                <a:gridCol w="2114310"/>
                <a:gridCol w="1563655"/>
                <a:gridCol w="1563655"/>
              </a:tblGrid>
              <a:tr h="632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Atom </a:t>
                      </a:r>
                      <a:r>
                        <a:rPr lang="en-US" sz="28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A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D0D0D"/>
                          </a:solidFill>
                        </a:rPr>
                        <a:t>Atom B</a:t>
                      </a:r>
                      <a:endParaRPr lang="en-US" sz="2800" b="1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D0D0D"/>
                          </a:solidFill>
                        </a:rPr>
                        <a:t>Atom C</a:t>
                      </a:r>
                      <a:endParaRPr lang="en-US" sz="2800" b="1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D0D0D"/>
                          </a:solidFill>
                        </a:rPr>
                        <a:t>Atom D</a:t>
                      </a:r>
                      <a:endParaRPr lang="en-US" sz="2800" b="1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3260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#P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10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</a:tr>
              <a:tr h="63260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#N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10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10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</a:tr>
              <a:tr h="63260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#E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15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10</a:t>
                      </a:r>
                      <a:endParaRPr lang="en-US" sz="2800" b="1" dirty="0"/>
                    </a:p>
                  </a:txBody>
                  <a:tcPr/>
                </a:tc>
              </a:tr>
              <a:tr h="63260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982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Atomic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2309" y="1600199"/>
            <a:ext cx="7424491" cy="504208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Check this out!!!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://www.youtube.com/watch?v=xirPkCI1sMA&amp;feature=</a:t>
            </a:r>
            <a:r>
              <a:rPr lang="en-US" dirty="0" smtClean="0">
                <a:hlinkClick r:id="rId2"/>
              </a:rPr>
              <a:t>related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elemen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452" y="1254393"/>
            <a:ext cx="4264326" cy="307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986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EEFCF8D-6F2F-E94A-BDD9-C1FE7AD076CB}" type="slidenum">
              <a:rPr lang="en-US"/>
              <a:pPr/>
              <a:t>25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7086600" cy="1143000"/>
          </a:xfrm>
        </p:spPr>
        <p:txBody>
          <a:bodyPr/>
          <a:lstStyle/>
          <a:p>
            <a:pPr eaLnBrk="1" hangingPunct="1"/>
            <a:r>
              <a:rPr lang="en-US" sz="3800" b="1">
                <a:latin typeface="Arial" charset="0"/>
              </a:rPr>
              <a:t>Calculating Atomic Mass </a:t>
            </a:r>
            <a:endParaRPr lang="en-US" sz="3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447800"/>
            <a:ext cx="7315200" cy="4876800"/>
          </a:xfrm>
        </p:spPr>
        <p:txBody>
          <a:bodyPr/>
          <a:lstStyle/>
          <a:p>
            <a:pPr eaLnBrk="1" hangingPunct="1">
              <a:lnSpc>
                <a:spcPct val="60000"/>
              </a:lnSpc>
              <a:buFont typeface="Times New Roman" charset="0"/>
              <a:buNone/>
            </a:pPr>
            <a:r>
              <a:rPr lang="en-US" sz="2400" b="1">
                <a:latin typeface="Arial" charset="0"/>
              </a:rPr>
              <a:t>        Isotope  Mass    Abundance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 	</a:t>
            </a:r>
          </a:p>
          <a:p>
            <a:pPr eaLnBrk="1" hangingPunct="1">
              <a:lnSpc>
                <a:spcPct val="60000"/>
              </a:lnSpc>
              <a:buFont typeface="Times New Roman" charset="0"/>
              <a:buNone/>
            </a:pPr>
            <a:r>
              <a:rPr lang="en-US" sz="2400">
                <a:solidFill>
                  <a:srgbClr val="FF3300"/>
                </a:solidFill>
                <a:latin typeface="Arial" charset="0"/>
              </a:rPr>
              <a:t>	</a:t>
            </a:r>
          </a:p>
          <a:p>
            <a:pPr eaLnBrk="1" hangingPunct="1">
              <a:spcAft>
                <a:spcPct val="10000"/>
              </a:spcAft>
              <a:buFont typeface="Times New Roman" charset="0"/>
              <a:buNone/>
            </a:pPr>
            <a:r>
              <a:rPr lang="en-US" sz="2400" baseline="30000">
                <a:latin typeface="Arial" charset="0"/>
              </a:rPr>
              <a:t>24</a:t>
            </a:r>
            <a:r>
              <a:rPr lang="en-US" sz="2400">
                <a:latin typeface="Arial" charset="0"/>
              </a:rPr>
              <a:t>Mg  = 23.99 amu  x  78.70/100	  = 18.88   amu</a:t>
            </a:r>
          </a:p>
          <a:p>
            <a:pPr eaLnBrk="1" hangingPunct="1">
              <a:spcAft>
                <a:spcPct val="10000"/>
              </a:spcAft>
              <a:buFont typeface="Times New Roman" charset="0"/>
              <a:buNone/>
            </a:pPr>
            <a:r>
              <a:rPr lang="en-US" sz="2400" baseline="30000">
                <a:latin typeface="Arial" charset="0"/>
              </a:rPr>
              <a:t>25</a:t>
            </a:r>
            <a:r>
              <a:rPr lang="en-US" sz="2400">
                <a:latin typeface="Arial" charset="0"/>
              </a:rPr>
              <a:t>Mg  = 24.99 amu  x  10.13/100	  =   2.531 amu</a:t>
            </a:r>
          </a:p>
          <a:p>
            <a:pPr eaLnBrk="1" hangingPunct="1">
              <a:spcAft>
                <a:spcPct val="10000"/>
              </a:spcAft>
              <a:buFont typeface="Times New Roman" charset="0"/>
              <a:buNone/>
            </a:pPr>
            <a:r>
              <a:rPr lang="en-US" sz="2400" baseline="30000">
                <a:latin typeface="Arial" charset="0"/>
              </a:rPr>
              <a:t>26</a:t>
            </a:r>
            <a:r>
              <a:rPr lang="en-US" sz="2400">
                <a:latin typeface="Arial" charset="0"/>
              </a:rPr>
              <a:t>Mg  = 25.98 amu  x  11.17/100    =   </a:t>
            </a:r>
            <a:r>
              <a:rPr lang="en-US" sz="2400" u="sng">
                <a:latin typeface="Arial" charset="0"/>
              </a:rPr>
              <a:t>2.902 amu</a:t>
            </a:r>
            <a:endParaRPr lang="en-US" sz="2400" u="sng" baseline="30000">
              <a:latin typeface="Arial" charset="0"/>
            </a:endParaRPr>
          </a:p>
          <a:p>
            <a:pPr eaLnBrk="1" hangingPunct="1">
              <a:lnSpc>
                <a:spcPct val="60000"/>
              </a:lnSpc>
              <a:buFont typeface="Times New Roman" charset="0"/>
              <a:buNone/>
            </a:pPr>
            <a:endParaRPr lang="en-US" sz="2400" u="sng">
              <a:latin typeface="Arial" charset="0"/>
            </a:endParaRPr>
          </a:p>
          <a:p>
            <a:pPr eaLnBrk="1" hangingPunct="1">
              <a:spcAft>
                <a:spcPct val="10000"/>
              </a:spcAft>
              <a:buFont typeface="Times New Roman" charset="0"/>
              <a:buNone/>
            </a:pPr>
            <a:r>
              <a:rPr lang="en-US" sz="2400" b="1">
                <a:latin typeface="Arial" charset="0"/>
              </a:rPr>
              <a:t>Atomic mass</a:t>
            </a:r>
            <a:r>
              <a:rPr lang="en-US" sz="2400">
                <a:latin typeface="Arial" charset="0"/>
              </a:rPr>
              <a:t> (average mass) Mg    = 24.31 amu</a:t>
            </a:r>
          </a:p>
          <a:p>
            <a:pPr eaLnBrk="1" hangingPunct="1">
              <a:lnSpc>
                <a:spcPct val="60000"/>
              </a:lnSpc>
              <a:buFont typeface="Times New Roman" charset="0"/>
              <a:buNone/>
            </a:pPr>
            <a:r>
              <a:rPr lang="en-US" sz="2100">
                <a:latin typeface="Arial" charset="0"/>
              </a:rPr>
              <a:t>   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5029200" y="4648200"/>
            <a:ext cx="1371600" cy="14478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charset="0"/>
              </a:rPr>
              <a:t>Mg</a:t>
            </a:r>
          </a:p>
          <a:p>
            <a:pPr algn="ctr"/>
            <a:r>
              <a:rPr lang="en-US" sz="2800" b="1">
                <a:latin typeface="Times New Roman" charset="0"/>
              </a:rPr>
              <a:t>24.31</a:t>
            </a:r>
            <a:endParaRPr lang="en-US" sz="2800">
              <a:latin typeface="Times New Roman" charset="0"/>
            </a:endParaRPr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6553200" y="4419600"/>
            <a:ext cx="990600" cy="1600200"/>
          </a:xfrm>
          <a:prstGeom prst="curvedLeftArrow">
            <a:avLst>
              <a:gd name="adj1" fmla="val 32308"/>
              <a:gd name="adj2" fmla="val 6461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1828800" y="6321425"/>
            <a:ext cx="6324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000" b="1">
                <a:solidFill>
                  <a:schemeClr val="tx2"/>
                </a:solidFill>
                <a:latin typeface="Times New Roman" charset="0"/>
              </a:rPr>
              <a:t>Basic Chemistry                                                                           Copyright © 2011 Pearson Education, Inc.</a:t>
            </a:r>
          </a:p>
          <a:p>
            <a:pPr eaLnBrk="1" hangingPunct="1"/>
            <a:endParaRPr lang="en-US" sz="1000" b="1">
              <a:solidFill>
                <a:schemeClr val="tx2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576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570546-6DB7-1A4F-AF8C-6B08557DF16A}" type="slidenum">
              <a:rPr lang="en-US"/>
              <a:pPr/>
              <a:t>26</a:t>
            </a:fld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138189"/>
            <a:ext cx="7315200" cy="4729211"/>
          </a:xfrm>
        </p:spPr>
        <p:txBody>
          <a:bodyPr/>
          <a:lstStyle/>
          <a:p>
            <a:pPr eaLnBrk="1" hangingPunct="1">
              <a:buFont typeface="Times New Roman" charset="0"/>
              <a:buNone/>
            </a:pPr>
            <a:r>
              <a:rPr lang="en-US" sz="3200" b="1" dirty="0">
                <a:latin typeface="Arial" charset="0"/>
              </a:rPr>
              <a:t>	</a:t>
            </a:r>
            <a:endParaRPr lang="en-US" sz="3200" b="1" dirty="0" smtClean="0">
              <a:latin typeface="Arial" charset="0"/>
            </a:endParaRPr>
          </a:p>
          <a:p>
            <a:pPr eaLnBrk="1" hangingPunct="1">
              <a:buFont typeface="Times New Roman" charset="0"/>
              <a:buNone/>
            </a:pPr>
            <a:endParaRPr lang="en-US" b="1" dirty="0">
              <a:latin typeface="Arial" charset="0"/>
            </a:endParaRPr>
          </a:p>
          <a:p>
            <a:pPr eaLnBrk="1" hangingPunct="1">
              <a:buFont typeface="Times New Roman" charset="0"/>
              <a:buNone/>
            </a:pPr>
            <a:r>
              <a:rPr lang="en-US" sz="2400" b="1" dirty="0" smtClean="0">
                <a:latin typeface="Arial" charset="0"/>
              </a:rPr>
              <a:t>	Gallium </a:t>
            </a:r>
            <a:r>
              <a:rPr lang="en-US" sz="2400" b="1" dirty="0">
                <a:latin typeface="Arial" charset="0"/>
              </a:rPr>
              <a:t>is an element found in lasers used in compact disc players.  In a sample of gallium, there is 60.11% of </a:t>
            </a:r>
            <a:r>
              <a:rPr lang="en-US" sz="2400" b="1" baseline="30000" dirty="0">
                <a:latin typeface="Arial" charset="0"/>
              </a:rPr>
              <a:t>69</a:t>
            </a:r>
            <a:r>
              <a:rPr lang="en-US" sz="2400" b="1" dirty="0">
                <a:latin typeface="Arial" charset="0"/>
              </a:rPr>
              <a:t>Ga (atomic mass 68.93)  atoms and 39.89% of </a:t>
            </a:r>
            <a:r>
              <a:rPr lang="en-US" sz="2400" b="1" baseline="30000" dirty="0">
                <a:latin typeface="Arial" charset="0"/>
              </a:rPr>
              <a:t>71</a:t>
            </a:r>
            <a:r>
              <a:rPr lang="en-US" sz="2400" b="1" dirty="0">
                <a:latin typeface="Arial" charset="0"/>
              </a:rPr>
              <a:t>Ga (atomic mass 70.92) atoms. </a:t>
            </a:r>
          </a:p>
          <a:p>
            <a:pPr eaLnBrk="1" hangingPunct="1">
              <a:buFont typeface="Times New Roman" charset="0"/>
              <a:buNone/>
            </a:pPr>
            <a:endParaRPr lang="en-US" sz="2400" b="1" dirty="0">
              <a:latin typeface="Arial" charset="0"/>
            </a:endParaRPr>
          </a:p>
          <a:p>
            <a:pPr eaLnBrk="1" hangingPunct="1">
              <a:buFont typeface="Times New Roman" charset="0"/>
              <a:buNone/>
            </a:pPr>
            <a:r>
              <a:rPr lang="en-US" sz="2400" b="1" dirty="0">
                <a:latin typeface="Arial" charset="0"/>
              </a:rPr>
              <a:t>	What is the atomic mass of gallium?</a:t>
            </a:r>
          </a:p>
          <a:p>
            <a:pPr eaLnBrk="1" hangingPunct="1">
              <a:buFont typeface="Times New Roman" charset="0"/>
              <a:buNone/>
            </a:pPr>
            <a:endParaRPr lang="en-US" sz="2400" dirty="0">
              <a:latin typeface="Arial" charset="0"/>
            </a:endParaRPr>
          </a:p>
          <a:p>
            <a:pPr eaLnBrk="1" hangingPunct="1">
              <a:buFont typeface="Times New Roman" charset="0"/>
              <a:buNone/>
            </a:pPr>
            <a:endParaRPr lang="en-US" sz="2400" dirty="0">
              <a:latin typeface="Arial" charset="0"/>
            </a:endParaRPr>
          </a:p>
          <a:p>
            <a:pPr eaLnBrk="1" hangingPunct="1"/>
            <a:endParaRPr lang="en-US" sz="2400" dirty="0">
              <a:latin typeface="Arial" charset="0"/>
            </a:endParaRP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sz="3800" b="1" smtClean="0">
                <a:latin typeface="Arial" charset="0"/>
              </a:rPr>
              <a:t/>
            </a:r>
            <a:br>
              <a:rPr lang="en-US" sz="3800" b="1" smtClean="0">
                <a:latin typeface="Arial" charset="0"/>
              </a:rPr>
            </a:br>
            <a:r>
              <a:rPr lang="en-US" sz="3800" b="1" smtClean="0">
                <a:latin typeface="Arial" charset="0"/>
              </a:rPr>
              <a:t>		</a:t>
            </a:r>
            <a:r>
              <a:rPr lang="en-US" sz="4000" b="1" smtClean="0">
                <a:latin typeface="Arial" charset="0"/>
              </a:rPr>
              <a:t>Practice </a:t>
            </a:r>
            <a:r>
              <a:rPr lang="en-US" sz="4000" b="1" dirty="0" smtClean="0">
                <a:latin typeface="Arial" charset="0"/>
              </a:rPr>
              <a:t>Activity</a:t>
            </a:r>
            <a:endParaRPr lang="en-US" sz="4000" b="1" dirty="0">
              <a:latin typeface="Arial" charset="0"/>
            </a:endParaRPr>
          </a:p>
        </p:txBody>
      </p:sp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1828800" y="6321425"/>
            <a:ext cx="6324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000" b="1">
                <a:solidFill>
                  <a:schemeClr val="tx2"/>
                </a:solidFill>
                <a:latin typeface="Times New Roman" charset="0"/>
              </a:rPr>
              <a:t>Basic Chemistry                                                                           Copyright © 2011 Pearson Education, Inc.</a:t>
            </a:r>
          </a:p>
          <a:p>
            <a:pPr eaLnBrk="1" hangingPunct="1"/>
            <a:endParaRPr lang="en-US" sz="1000" b="1">
              <a:solidFill>
                <a:schemeClr val="tx2"/>
              </a:solidFill>
              <a:latin typeface="Times New Roman" charset="0"/>
            </a:endParaRPr>
          </a:p>
        </p:txBody>
      </p:sp>
      <p:pic>
        <p:nvPicPr>
          <p:cNvPr id="2" name="Picture 1" descr="PPK-stud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668" y="0"/>
            <a:ext cx="3471332" cy="225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57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22DE414-AC4D-364A-B5E9-724819261221}" type="slidenum">
              <a:rPr lang="en-US"/>
              <a:pPr/>
              <a:t>27</a:t>
            </a:fld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28800"/>
            <a:ext cx="7696200" cy="42672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Times New Roman" charset="0"/>
              <a:buNone/>
            </a:pPr>
            <a:r>
              <a:rPr lang="en-US" sz="2400" baseline="30000">
                <a:latin typeface="Arial" charset="0"/>
              </a:rPr>
              <a:t>69</a:t>
            </a:r>
            <a:r>
              <a:rPr lang="en-US" sz="2400">
                <a:latin typeface="Arial" charset="0"/>
              </a:rPr>
              <a:t>Ga </a:t>
            </a:r>
          </a:p>
          <a:p>
            <a:pPr eaLnBrk="1" hangingPunct="1">
              <a:buFont typeface="Times New Roman" charset="0"/>
              <a:buNone/>
            </a:pPr>
            <a:r>
              <a:rPr lang="en-US" sz="2400">
                <a:latin typeface="Arial" charset="0"/>
              </a:rPr>
              <a:t>68.93 amu  x   </a:t>
            </a:r>
            <a:r>
              <a:rPr lang="en-US" sz="2400" u="sng">
                <a:latin typeface="Arial" charset="0"/>
              </a:rPr>
              <a:t> 60.11  </a:t>
            </a:r>
            <a:r>
              <a:rPr lang="en-US" sz="2400">
                <a:latin typeface="Arial" charset="0"/>
              </a:rPr>
              <a:t>  = 41.43 amu (from </a:t>
            </a:r>
            <a:r>
              <a:rPr lang="en-US" sz="2400" baseline="30000">
                <a:latin typeface="Arial" charset="0"/>
              </a:rPr>
              <a:t>69</a:t>
            </a:r>
            <a:r>
              <a:rPr lang="en-US" sz="2400">
                <a:latin typeface="Arial" charset="0"/>
              </a:rPr>
              <a:t>Ga)</a:t>
            </a:r>
          </a:p>
          <a:p>
            <a:pPr eaLnBrk="1" hangingPunct="1">
              <a:buFont typeface="Times New Roman" charset="0"/>
              <a:buNone/>
            </a:pPr>
            <a:r>
              <a:rPr lang="en-US" sz="2400">
                <a:latin typeface="Arial" charset="0"/>
              </a:rPr>
              <a:t>                         100</a:t>
            </a:r>
          </a:p>
          <a:p>
            <a:pPr eaLnBrk="1" hangingPunct="1">
              <a:buFont typeface="Times New Roman" charset="0"/>
              <a:buNone/>
            </a:pPr>
            <a:r>
              <a:rPr lang="en-US" sz="2400" baseline="30000">
                <a:latin typeface="Arial" charset="0"/>
              </a:rPr>
              <a:t>71</a:t>
            </a:r>
            <a:r>
              <a:rPr lang="en-US" sz="2400">
                <a:latin typeface="Arial" charset="0"/>
              </a:rPr>
              <a:t>Ga</a:t>
            </a:r>
          </a:p>
          <a:p>
            <a:pPr eaLnBrk="1" hangingPunct="1">
              <a:buFont typeface="Times New Roman" charset="0"/>
              <a:buNone/>
            </a:pPr>
            <a:r>
              <a:rPr lang="en-US" sz="2400">
                <a:latin typeface="Arial" charset="0"/>
              </a:rPr>
              <a:t>70.92 amu  x  </a:t>
            </a:r>
            <a:r>
              <a:rPr lang="en-US" sz="2400" u="sng">
                <a:latin typeface="Arial" charset="0"/>
              </a:rPr>
              <a:t> 39.89 </a:t>
            </a:r>
            <a:r>
              <a:rPr lang="en-US" sz="2400">
                <a:latin typeface="Arial" charset="0"/>
              </a:rPr>
              <a:t>  =  </a:t>
            </a:r>
            <a:r>
              <a:rPr lang="en-US" sz="2400" u="sng">
                <a:latin typeface="Arial" charset="0"/>
              </a:rPr>
              <a:t>28.29 amu </a:t>
            </a:r>
            <a:r>
              <a:rPr lang="en-US" sz="2400">
                <a:latin typeface="Arial" charset="0"/>
              </a:rPr>
              <a:t> (from </a:t>
            </a:r>
            <a:r>
              <a:rPr lang="en-US" sz="2400" baseline="30000">
                <a:latin typeface="Arial" charset="0"/>
              </a:rPr>
              <a:t>71</a:t>
            </a:r>
            <a:r>
              <a:rPr lang="en-US" sz="2400">
                <a:latin typeface="Arial" charset="0"/>
              </a:rPr>
              <a:t>Ga)</a:t>
            </a:r>
          </a:p>
          <a:p>
            <a:pPr eaLnBrk="1" hangingPunct="1">
              <a:buFont typeface="Times New Roman" charset="0"/>
              <a:buNone/>
            </a:pPr>
            <a:r>
              <a:rPr lang="en-US" sz="2400">
                <a:latin typeface="Arial" charset="0"/>
              </a:rPr>
              <a:t>                         100	 </a:t>
            </a:r>
          </a:p>
          <a:p>
            <a:pPr eaLnBrk="1" hangingPunct="1">
              <a:buFont typeface="Times New Roman" charset="0"/>
              <a:buNone/>
            </a:pPr>
            <a:r>
              <a:rPr lang="en-US" sz="2400" i="1">
                <a:latin typeface="Arial" charset="0"/>
              </a:rPr>
              <a:t>Atomic mass  Ga  </a:t>
            </a:r>
            <a:r>
              <a:rPr lang="en-US" sz="2400">
                <a:latin typeface="Arial" charset="0"/>
              </a:rPr>
              <a:t>       = </a:t>
            </a:r>
            <a:r>
              <a:rPr lang="en-US" sz="2400" b="1">
                <a:latin typeface="Arial" charset="0"/>
              </a:rPr>
              <a:t>69.72 amu</a:t>
            </a:r>
            <a:r>
              <a:rPr lang="en-US" sz="2400">
                <a:solidFill>
                  <a:srgbClr val="FF6600"/>
                </a:solidFill>
                <a:latin typeface="Arial" charset="0"/>
              </a:rPr>
              <a:t> 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b="1">
                <a:latin typeface="Arial" charset="0"/>
              </a:rPr>
              <a:t>Solution</a:t>
            </a:r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7162800" y="4343400"/>
            <a:ext cx="968375" cy="1552575"/>
          </a:xfrm>
          <a:prstGeom prst="rect">
            <a:avLst/>
          </a:pr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/>
              <a:t>  31</a:t>
            </a:r>
          </a:p>
          <a:p>
            <a:pPr algn="ctr">
              <a:spcBef>
                <a:spcPct val="50000"/>
              </a:spcBef>
            </a:pPr>
            <a:r>
              <a:rPr lang="en-US" sz="2400"/>
              <a:t>  Ga</a:t>
            </a:r>
          </a:p>
          <a:p>
            <a:pPr algn="ctr">
              <a:spcBef>
                <a:spcPct val="50000"/>
              </a:spcBef>
            </a:pPr>
            <a:r>
              <a:rPr lang="en-US" sz="2400"/>
              <a:t>69.72</a:t>
            </a:r>
          </a:p>
        </p:txBody>
      </p:sp>
      <p:sp>
        <p:nvSpPr>
          <p:cNvPr id="24582" name="Rectangle 10"/>
          <p:cNvSpPr>
            <a:spLocks noChangeArrowheads="1"/>
          </p:cNvSpPr>
          <p:nvPr/>
        </p:nvSpPr>
        <p:spPr bwMode="auto">
          <a:xfrm>
            <a:off x="1828800" y="6321425"/>
            <a:ext cx="6324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000" b="1">
                <a:solidFill>
                  <a:schemeClr val="tx2"/>
                </a:solidFill>
                <a:latin typeface="Times New Roman" charset="0"/>
              </a:rPr>
              <a:t>Basic Chemistry                                                                           Copyright © 2011 Pearson Education, Inc.</a:t>
            </a:r>
          </a:p>
          <a:p>
            <a:pPr eaLnBrk="1" hangingPunct="1"/>
            <a:endParaRPr lang="en-US" sz="1000" b="1">
              <a:solidFill>
                <a:schemeClr val="tx2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62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06400"/>
            <a:ext cx="8229600" cy="1824038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rgbClr val="D99694"/>
                </a:solidFill>
              </a:rPr>
              <a:t>Radioactive Decay</a:t>
            </a:r>
            <a:endParaRPr lang="en-US" sz="5400" dirty="0">
              <a:solidFill>
                <a:srgbClr val="D99694"/>
              </a:solidFill>
            </a:endParaRPr>
          </a:p>
        </p:txBody>
      </p:sp>
      <p:pic>
        <p:nvPicPr>
          <p:cNvPr id="4" name="Content Placeholder 3" descr="radioactive-atom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02" r="-6202"/>
          <a:stretch>
            <a:fillRect/>
          </a:stretch>
        </p:blipFill>
        <p:spPr>
          <a:xfrm>
            <a:off x="-299958" y="3251200"/>
            <a:ext cx="4558704" cy="3686224"/>
          </a:xfrm>
        </p:spPr>
      </p:pic>
      <p:pic>
        <p:nvPicPr>
          <p:cNvPr id="5" name="Picture 4" descr="decay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273" y="3251200"/>
            <a:ext cx="4324727" cy="36067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6362" y="2738252"/>
            <a:ext cx="7698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sz="8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=</a:t>
            </a:r>
            <a:endParaRPr lang="en-US" sz="80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3793" y="199595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74080" y="21114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beta_deca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9290"/>
            <a:ext cx="6129867" cy="2121910"/>
          </a:xfrm>
          <a:prstGeom prst="rect">
            <a:avLst/>
          </a:prstGeom>
        </p:spPr>
      </p:pic>
      <p:pic>
        <p:nvPicPr>
          <p:cNvPr id="7" name="Picture 6" descr="radioactive_decay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867" y="14754"/>
            <a:ext cx="3014131" cy="323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0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Half-Life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570"/>
            <a:ext cx="8229600" cy="4872594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Half-life</a:t>
            </a:r>
            <a:r>
              <a:rPr lang="en-US" b="1" dirty="0" smtClean="0">
                <a:solidFill>
                  <a:srgbClr val="FF0000"/>
                </a:solidFill>
              </a:rPr>
              <a:t>: Time it takes for an isotope to decay to its half amount.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halflifebar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2" r="-6822"/>
          <a:stretch>
            <a:fillRect/>
          </a:stretch>
        </p:blipFill>
        <p:spPr>
          <a:xfrm>
            <a:off x="309345" y="2523418"/>
            <a:ext cx="8608447" cy="41677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58933" y="965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26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24790"/>
            <a:ext cx="9144000" cy="5331169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400" b="1" dirty="0" err="1" smtClean="0"/>
              <a:t>Wilhem</a:t>
            </a:r>
            <a:r>
              <a:rPr lang="en-US" sz="2400" b="1" dirty="0" smtClean="0"/>
              <a:t> Conrad Roentgen                                     Robert Oppenheimer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dirty="0" smtClean="0"/>
              <a:t>1903 </a:t>
            </a:r>
            <a:r>
              <a:rPr lang="en-US" sz="2400" b="1" dirty="0" smtClean="0"/>
              <a:t>Radiation </a:t>
            </a:r>
            <a:r>
              <a:rPr lang="en-US" b="1" dirty="0" smtClean="0"/>
              <a:t>                              </a:t>
            </a:r>
            <a:r>
              <a:rPr lang="en-US" sz="2600" b="1" dirty="0" smtClean="0"/>
              <a:t>1942</a:t>
            </a:r>
            <a:r>
              <a:rPr lang="en-US" b="1" dirty="0" smtClean="0"/>
              <a:t> </a:t>
            </a:r>
            <a:r>
              <a:rPr lang="en-US" sz="2400" b="1" dirty="0" smtClean="0"/>
              <a:t>First Chain Reaction</a:t>
            </a:r>
          </a:p>
        </p:txBody>
      </p:sp>
      <p:pic>
        <p:nvPicPr>
          <p:cNvPr id="4" name="Picture 3" descr="xray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23" y="967393"/>
            <a:ext cx="2438400" cy="1734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421" y="517437"/>
            <a:ext cx="2367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1895  X-rays</a:t>
            </a:r>
            <a:endParaRPr lang="en-US" sz="2800" b="1" dirty="0"/>
          </a:p>
        </p:txBody>
      </p:sp>
      <p:pic>
        <p:nvPicPr>
          <p:cNvPr id="9" name="Picture 8" descr="marie-curi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782371"/>
            <a:ext cx="2160971" cy="16777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0391" y="6334684"/>
            <a:ext cx="7956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Marie Curie</a:t>
            </a:r>
            <a:endParaRPr lang="en-US" sz="2400" b="1" dirty="0"/>
          </a:p>
        </p:txBody>
      </p:sp>
      <p:sp>
        <p:nvSpPr>
          <p:cNvPr id="13" name="Right Arrow 12"/>
          <p:cNvSpPr/>
          <p:nvPr/>
        </p:nvSpPr>
        <p:spPr>
          <a:xfrm>
            <a:off x="3323666" y="4656934"/>
            <a:ext cx="2477071" cy="1223032"/>
          </a:xfrm>
          <a:prstGeom prst="rightArrow">
            <a:avLst>
              <a:gd name="adj1" fmla="val 3705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82791" y="6487084"/>
            <a:ext cx="7692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                                                                     </a:t>
            </a:r>
            <a:r>
              <a:rPr lang="en-US" sz="2400" b="1" dirty="0"/>
              <a:t> </a:t>
            </a:r>
            <a:r>
              <a:rPr lang="en-US" sz="2400" b="1" dirty="0" smtClean="0"/>
              <a:t>  Enrico Fermi</a:t>
            </a:r>
            <a:endParaRPr lang="en-US" sz="2400" b="1" dirty="0"/>
          </a:p>
        </p:txBody>
      </p:sp>
      <p:pic>
        <p:nvPicPr>
          <p:cNvPr id="15" name="Picture 14" descr="enrico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818" y="4782371"/>
            <a:ext cx="2283982" cy="1834549"/>
          </a:xfrm>
          <a:prstGeom prst="rect">
            <a:avLst/>
          </a:prstGeom>
        </p:spPr>
      </p:pic>
      <p:sp>
        <p:nvSpPr>
          <p:cNvPr id="18" name="Up Arrow 17"/>
          <p:cNvSpPr/>
          <p:nvPr/>
        </p:nvSpPr>
        <p:spPr>
          <a:xfrm flipV="1">
            <a:off x="882791" y="3151662"/>
            <a:ext cx="1269891" cy="130143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7101984" y="3151661"/>
            <a:ext cx="1128792" cy="1301431"/>
          </a:xfrm>
          <a:prstGeom prst="upArrow">
            <a:avLst>
              <a:gd name="adj1" fmla="val 50000"/>
              <a:gd name="adj2" fmla="val 569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455829" y="783995"/>
            <a:ext cx="3688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  1945 Nuclear Bomb</a:t>
            </a:r>
            <a:endParaRPr lang="en-US" sz="2800" b="1" dirty="0"/>
          </a:p>
        </p:txBody>
      </p:sp>
      <p:sp>
        <p:nvSpPr>
          <p:cNvPr id="22" name="Round Diagonal Corner Rectangle 21"/>
          <p:cNvSpPr/>
          <p:nvPr/>
        </p:nvSpPr>
        <p:spPr>
          <a:xfrm>
            <a:off x="2853336" y="212495"/>
            <a:ext cx="2947402" cy="1143000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History</a:t>
            </a:r>
            <a:endParaRPr lang="en-US" sz="5400" dirty="0">
              <a:ln>
                <a:solidFill>
                  <a:schemeClr val="tx1"/>
                </a:solidFill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3" name="Picture 22" descr="Robert-Oppenheime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980" y="1307215"/>
            <a:ext cx="2743257" cy="1394490"/>
          </a:xfrm>
          <a:prstGeom prst="rect">
            <a:avLst/>
          </a:prstGeom>
        </p:spPr>
      </p:pic>
      <p:pic>
        <p:nvPicPr>
          <p:cNvPr id="6" name="Picture 5" descr="article-new-ehow-images-a06-0f-c8-effects-nuclear-radiation-exposure-1.1-800x80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736" y="2551960"/>
            <a:ext cx="2007060" cy="170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383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Decay Curve</a:t>
            </a:r>
            <a:endParaRPr lang="en-US" b="1" dirty="0"/>
          </a:p>
        </p:txBody>
      </p:sp>
      <p:pic>
        <p:nvPicPr>
          <p:cNvPr id="4" name="Content Placeholder 3" descr="halflife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56" r="-17856"/>
          <a:stretch>
            <a:fillRect/>
          </a:stretch>
        </p:blipFill>
        <p:spPr>
          <a:xfrm>
            <a:off x="-1336034" y="1600200"/>
            <a:ext cx="11842872" cy="5014492"/>
          </a:xfrm>
        </p:spPr>
      </p:pic>
    </p:spTree>
    <p:extLst>
      <p:ext uri="{BB962C8B-B14F-4D97-AF65-F5344CB8AC3E}">
        <p14:creationId xmlns:p14="http://schemas.microsoft.com/office/powerpoint/2010/main" val="561220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8800"/>
            <a:ext cx="8229600" cy="1976438"/>
          </a:xfrm>
        </p:spPr>
        <p:txBody>
          <a:bodyPr/>
          <a:lstStyle/>
          <a:p>
            <a:r>
              <a:rPr lang="en-US" u="sng" dirty="0" smtClean="0"/>
              <a:t>Drawing a Half-life </a:t>
            </a:r>
            <a:r>
              <a:rPr lang="en-US" u="sng" dirty="0"/>
              <a:t>B</a:t>
            </a:r>
            <a:r>
              <a:rPr lang="en-US" u="sng" dirty="0" smtClean="0"/>
              <a:t>ar Graph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7468"/>
            <a:ext cx="8229600" cy="5228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Draw a bar graph representing the decay of Barium-139 if you start with a 20 g sample and it must decay to less than 2 g. The half-life of Barium-139 is 80 minutes.</a:t>
            </a:r>
          </a:p>
          <a:p>
            <a:pPr marL="0" indent="0">
              <a:buNone/>
            </a:pPr>
            <a:endParaRPr lang="en-US" sz="2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848356"/>
              </p:ext>
            </p:extLst>
          </p:nvPr>
        </p:nvGraphicFramePr>
        <p:xfrm>
          <a:off x="257757" y="2099732"/>
          <a:ext cx="8642988" cy="4572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57310"/>
                <a:gridCol w="1236133"/>
                <a:gridCol w="1297278"/>
                <a:gridCol w="1471271"/>
                <a:gridCol w="1440498"/>
                <a:gridCol w="1440498"/>
              </a:tblGrid>
              <a:tr h="14562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Bar Graph Representation</a:t>
                      </a:r>
                    </a:p>
                    <a:p>
                      <a:r>
                        <a:rPr lang="en-US" b="1" dirty="0" smtClean="0"/>
                        <a:t>and Percent</a:t>
                      </a:r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0129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Fraction Remaining</a:t>
                      </a:r>
                      <a:r>
                        <a:rPr lang="en-US" b="1" baseline="0" dirty="0" smtClean="0"/>
                        <a:t> Mass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90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Mass in Grams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90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passed (years)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585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Half-life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956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Drawing a Half-life </a:t>
            </a:r>
            <a:r>
              <a:rPr lang="en-US" sz="4000" u="sng" dirty="0"/>
              <a:t>B</a:t>
            </a:r>
            <a:r>
              <a:rPr lang="en-US" sz="4000" u="sng" dirty="0" smtClean="0"/>
              <a:t>ar Graph </a:t>
            </a:r>
            <a:r>
              <a:rPr lang="en-US" sz="3600" u="sng" dirty="0" smtClean="0"/>
              <a:t>Solutions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5198"/>
            <a:ext cx="8229600" cy="50209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921197"/>
              </p:ext>
            </p:extLst>
          </p:nvPr>
        </p:nvGraphicFramePr>
        <p:xfrm>
          <a:off x="247412" y="1105198"/>
          <a:ext cx="8642988" cy="558954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13655"/>
                <a:gridCol w="1367341"/>
                <a:gridCol w="1440498"/>
                <a:gridCol w="1440498"/>
                <a:gridCol w="1440498"/>
                <a:gridCol w="1440498"/>
              </a:tblGrid>
              <a:tr h="2737838">
                <a:tc>
                  <a:txBody>
                    <a:bodyPr/>
                    <a:lstStyle/>
                    <a:p>
                      <a:endParaRPr lang="en-US" sz="1600" b="1" dirty="0" smtClean="0"/>
                    </a:p>
                    <a:p>
                      <a:r>
                        <a:rPr lang="en-US" sz="1600" b="1" dirty="0" smtClean="0"/>
                        <a:t>Bar</a:t>
                      </a:r>
                    </a:p>
                    <a:p>
                      <a:r>
                        <a:rPr lang="en-US" sz="1600" b="1" dirty="0" smtClean="0"/>
                        <a:t>Graph Representation</a:t>
                      </a:r>
                    </a:p>
                    <a:p>
                      <a:r>
                        <a:rPr lang="en-US" b="1" dirty="0" smtClean="0"/>
                        <a:t>and</a:t>
                      </a:r>
                      <a:r>
                        <a:rPr lang="en-US" b="1" baseline="0" dirty="0" smtClean="0"/>
                        <a:t> Percent</a:t>
                      </a:r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6853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Fraction Remaining</a:t>
                      </a:r>
                      <a:r>
                        <a:rPr lang="en-US" b="1" baseline="0" dirty="0" smtClean="0"/>
                        <a:t> Mass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7797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Mass in Grams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483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passed (years, min)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035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Half-life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98134" y="1794933"/>
            <a:ext cx="609599" cy="19642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88443" y="2658533"/>
            <a:ext cx="626358" cy="110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1468" y="3234268"/>
            <a:ext cx="609599" cy="524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50000" y="3419862"/>
            <a:ext cx="880533" cy="3393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12.5%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319609" y="3352147"/>
            <a:ext cx="201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459662" y="2741716"/>
            <a:ext cx="703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dirty="0"/>
              <a:t>50%</a:t>
            </a:r>
          </a:p>
          <a:p>
            <a:r>
              <a:rPr lang="en-US" dirty="0" smtClean="0"/>
              <a:t>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4934577" y="2958868"/>
            <a:ext cx="677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/>
              <a:t>25%</a:t>
            </a:r>
          </a:p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704670" y="3555328"/>
            <a:ext cx="829730" cy="2038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6.25</a:t>
            </a:r>
            <a:r>
              <a:rPr lang="en-US" dirty="0">
                <a:ln>
                  <a:solidFill>
                    <a:srgbClr val="000000"/>
                  </a:solidFill>
                </a:ln>
              </a:rPr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78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425" y="0"/>
            <a:ext cx="8901225" cy="1417638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Drawing a Half-life </a:t>
            </a:r>
            <a:r>
              <a:rPr lang="en-US" sz="4000" u="sng" dirty="0"/>
              <a:t>B</a:t>
            </a:r>
            <a:r>
              <a:rPr lang="en-US" sz="4000" u="sng" dirty="0" smtClean="0"/>
              <a:t>ar Graph </a:t>
            </a:r>
            <a:r>
              <a:rPr lang="en-US" sz="3600" u="sng" dirty="0" smtClean="0"/>
              <a:t>Solutions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5198"/>
            <a:ext cx="8229600" cy="50209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204368"/>
              </p:ext>
            </p:extLst>
          </p:nvPr>
        </p:nvGraphicFramePr>
        <p:xfrm>
          <a:off x="247412" y="1105198"/>
          <a:ext cx="8642988" cy="558954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13655"/>
                <a:gridCol w="1367341"/>
                <a:gridCol w="1440498"/>
                <a:gridCol w="1440498"/>
                <a:gridCol w="1440498"/>
                <a:gridCol w="1440498"/>
              </a:tblGrid>
              <a:tr h="2737838">
                <a:tc>
                  <a:txBody>
                    <a:bodyPr/>
                    <a:lstStyle/>
                    <a:p>
                      <a:endParaRPr lang="en-US" sz="1600" b="1" dirty="0" smtClean="0"/>
                    </a:p>
                    <a:p>
                      <a:r>
                        <a:rPr lang="en-US" sz="1600" b="1" dirty="0" smtClean="0"/>
                        <a:t>Bar</a:t>
                      </a:r>
                    </a:p>
                    <a:p>
                      <a:r>
                        <a:rPr lang="en-US" sz="1600" b="1" dirty="0" smtClean="0"/>
                        <a:t>Graph Representation</a:t>
                      </a:r>
                    </a:p>
                    <a:p>
                      <a:r>
                        <a:rPr lang="en-US" b="1" dirty="0" smtClean="0"/>
                        <a:t>and</a:t>
                      </a:r>
                      <a:r>
                        <a:rPr lang="en-US" b="1" baseline="0" dirty="0" smtClean="0"/>
                        <a:t> Percent</a:t>
                      </a:r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6853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Fraction Remaining</a:t>
                      </a:r>
                      <a:r>
                        <a:rPr lang="en-US" b="1" baseline="0" dirty="0" smtClean="0"/>
                        <a:t> Mass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2/2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1/8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1/16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7797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Mass in Grams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483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passed (years, min)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035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Half-life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98134" y="1794933"/>
            <a:ext cx="609599" cy="19642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88443" y="2658533"/>
            <a:ext cx="626358" cy="110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1468" y="3234268"/>
            <a:ext cx="609599" cy="524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50000" y="3419862"/>
            <a:ext cx="880533" cy="3393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12.5%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319609" y="3352147"/>
            <a:ext cx="201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459662" y="2741716"/>
            <a:ext cx="703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dirty="0"/>
              <a:t>50%</a:t>
            </a:r>
          </a:p>
          <a:p>
            <a:r>
              <a:rPr lang="en-US" dirty="0" smtClean="0"/>
              <a:t>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4934577" y="2958868"/>
            <a:ext cx="677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/>
              <a:t>25%</a:t>
            </a:r>
          </a:p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704670" y="3555328"/>
            <a:ext cx="829730" cy="2038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6.25</a:t>
            </a:r>
            <a:r>
              <a:rPr lang="en-US" dirty="0">
                <a:ln>
                  <a:solidFill>
                    <a:srgbClr val="000000"/>
                  </a:solidFill>
                </a:ln>
              </a:rPr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37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Drawing a Half-life </a:t>
            </a:r>
            <a:r>
              <a:rPr lang="en-US" sz="4000" u="sng" dirty="0"/>
              <a:t>B</a:t>
            </a:r>
            <a:r>
              <a:rPr lang="en-US" sz="4000" u="sng" dirty="0" smtClean="0"/>
              <a:t>ar Graph </a:t>
            </a:r>
            <a:r>
              <a:rPr lang="en-US" sz="3600" u="sng" dirty="0" smtClean="0"/>
              <a:t>Solutions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5198"/>
            <a:ext cx="8229600" cy="50209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845885"/>
              </p:ext>
            </p:extLst>
          </p:nvPr>
        </p:nvGraphicFramePr>
        <p:xfrm>
          <a:off x="247412" y="1105198"/>
          <a:ext cx="8642988" cy="558954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13655"/>
                <a:gridCol w="1367341"/>
                <a:gridCol w="1440498"/>
                <a:gridCol w="1440498"/>
                <a:gridCol w="1440498"/>
                <a:gridCol w="1440498"/>
              </a:tblGrid>
              <a:tr h="2737838">
                <a:tc>
                  <a:txBody>
                    <a:bodyPr/>
                    <a:lstStyle/>
                    <a:p>
                      <a:endParaRPr lang="en-US" sz="1600" b="1" dirty="0" smtClean="0"/>
                    </a:p>
                    <a:p>
                      <a:r>
                        <a:rPr lang="en-US" sz="1600" b="1" dirty="0" smtClean="0"/>
                        <a:t>Bar</a:t>
                      </a:r>
                    </a:p>
                    <a:p>
                      <a:r>
                        <a:rPr lang="en-US" sz="1600" b="1" dirty="0" smtClean="0"/>
                        <a:t>Graph Representation</a:t>
                      </a:r>
                    </a:p>
                    <a:p>
                      <a:r>
                        <a:rPr lang="en-US" b="1" dirty="0" smtClean="0"/>
                        <a:t>and</a:t>
                      </a:r>
                      <a:r>
                        <a:rPr lang="en-US" b="1" baseline="0" dirty="0" smtClean="0"/>
                        <a:t> Percent</a:t>
                      </a:r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6853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Fraction Remaining</a:t>
                      </a:r>
                      <a:r>
                        <a:rPr lang="en-US" b="1" baseline="0" dirty="0" smtClean="0"/>
                        <a:t> Mass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2/2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1/8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1/16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7797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Mass in Grams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20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10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 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2.5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1.25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0483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passed (years, min)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035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Half-life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98134" y="1794933"/>
            <a:ext cx="609599" cy="19642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88443" y="2658533"/>
            <a:ext cx="626358" cy="110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1468" y="3234268"/>
            <a:ext cx="609599" cy="524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50000" y="3419862"/>
            <a:ext cx="880533" cy="3393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12.5%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319609" y="3352147"/>
            <a:ext cx="201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459662" y="2741716"/>
            <a:ext cx="703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dirty="0"/>
              <a:t>50%</a:t>
            </a:r>
          </a:p>
          <a:p>
            <a:r>
              <a:rPr lang="en-US" dirty="0" smtClean="0"/>
              <a:t>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4934577" y="2958868"/>
            <a:ext cx="677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/>
              <a:t>25%</a:t>
            </a:r>
          </a:p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704670" y="3555328"/>
            <a:ext cx="829730" cy="2038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6.25</a:t>
            </a:r>
            <a:r>
              <a:rPr lang="en-US" dirty="0">
                <a:ln>
                  <a:solidFill>
                    <a:srgbClr val="000000"/>
                  </a:solidFill>
                </a:ln>
              </a:rPr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160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0" y="0"/>
            <a:ext cx="9269768" cy="1417638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Drawing a Half-life </a:t>
            </a:r>
            <a:r>
              <a:rPr lang="en-US" sz="4000" u="sng" dirty="0"/>
              <a:t>B</a:t>
            </a:r>
            <a:r>
              <a:rPr lang="en-US" sz="4000" u="sng" dirty="0" smtClean="0"/>
              <a:t>ar Graph </a:t>
            </a:r>
            <a:r>
              <a:rPr lang="en-US" sz="3600" u="sng" dirty="0" smtClean="0"/>
              <a:t>Solutions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5198"/>
            <a:ext cx="8229600" cy="50209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815209"/>
              </p:ext>
            </p:extLst>
          </p:nvPr>
        </p:nvGraphicFramePr>
        <p:xfrm>
          <a:off x="247412" y="1105198"/>
          <a:ext cx="8642988" cy="558954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13655"/>
                <a:gridCol w="1367341"/>
                <a:gridCol w="1440498"/>
                <a:gridCol w="1440498"/>
                <a:gridCol w="1440498"/>
                <a:gridCol w="1440498"/>
              </a:tblGrid>
              <a:tr h="2737838">
                <a:tc>
                  <a:txBody>
                    <a:bodyPr/>
                    <a:lstStyle/>
                    <a:p>
                      <a:endParaRPr lang="en-US" sz="1600" b="1" dirty="0" smtClean="0"/>
                    </a:p>
                    <a:p>
                      <a:r>
                        <a:rPr lang="en-US" sz="1600" b="1" dirty="0" smtClean="0"/>
                        <a:t>Bar</a:t>
                      </a:r>
                    </a:p>
                    <a:p>
                      <a:r>
                        <a:rPr lang="en-US" sz="1600" b="1" dirty="0" smtClean="0"/>
                        <a:t>Graph Representation</a:t>
                      </a:r>
                    </a:p>
                    <a:p>
                      <a:r>
                        <a:rPr lang="en-US" b="1" dirty="0" smtClean="0"/>
                        <a:t>and</a:t>
                      </a:r>
                      <a:r>
                        <a:rPr lang="en-US" b="1" baseline="0" dirty="0" smtClean="0"/>
                        <a:t> Percent</a:t>
                      </a:r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6853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Fraction Remaining</a:t>
                      </a:r>
                      <a:r>
                        <a:rPr lang="en-US" b="1" baseline="0" dirty="0" smtClean="0"/>
                        <a:t> Mass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2/2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1/8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1/16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7797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Mass in Grams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20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10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 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2.5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1.25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0483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passed (years, min)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80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160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240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320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0035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Half-life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98134" y="1794933"/>
            <a:ext cx="609599" cy="19642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88443" y="2658533"/>
            <a:ext cx="626358" cy="110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1468" y="3234268"/>
            <a:ext cx="609599" cy="524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50000" y="3419862"/>
            <a:ext cx="880533" cy="3393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12.5%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319609" y="3352147"/>
            <a:ext cx="201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459662" y="2741716"/>
            <a:ext cx="703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dirty="0"/>
              <a:t>50%</a:t>
            </a:r>
          </a:p>
          <a:p>
            <a:r>
              <a:rPr lang="en-US" dirty="0" smtClean="0"/>
              <a:t>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4934577" y="2958868"/>
            <a:ext cx="677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/>
              <a:t>25%</a:t>
            </a:r>
          </a:p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704670" y="3555328"/>
            <a:ext cx="829730" cy="2038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6.25</a:t>
            </a:r>
            <a:r>
              <a:rPr lang="en-US" dirty="0">
                <a:ln>
                  <a:solidFill>
                    <a:srgbClr val="000000"/>
                  </a:solidFill>
                </a:ln>
              </a:rPr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834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417638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Drawing a Half-life </a:t>
            </a:r>
            <a:r>
              <a:rPr lang="en-US" sz="4000" u="sng" dirty="0"/>
              <a:t>B</a:t>
            </a:r>
            <a:r>
              <a:rPr lang="en-US" sz="4000" u="sng" dirty="0" smtClean="0"/>
              <a:t>ar Graph </a:t>
            </a:r>
            <a:r>
              <a:rPr lang="en-US" sz="3600" u="sng" dirty="0" smtClean="0"/>
              <a:t>Solutions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5198"/>
            <a:ext cx="8229600" cy="50209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351640"/>
              </p:ext>
            </p:extLst>
          </p:nvPr>
        </p:nvGraphicFramePr>
        <p:xfrm>
          <a:off x="247412" y="1253655"/>
          <a:ext cx="8642988" cy="544108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13655"/>
                <a:gridCol w="1367341"/>
                <a:gridCol w="1440498"/>
                <a:gridCol w="1440498"/>
                <a:gridCol w="1440498"/>
                <a:gridCol w="1440498"/>
              </a:tblGrid>
              <a:tr h="2665121">
                <a:tc>
                  <a:txBody>
                    <a:bodyPr/>
                    <a:lstStyle/>
                    <a:p>
                      <a:endParaRPr lang="en-US" sz="1600" b="1" dirty="0" smtClean="0"/>
                    </a:p>
                    <a:p>
                      <a:r>
                        <a:rPr lang="en-US" sz="1600" b="1" dirty="0" smtClean="0"/>
                        <a:t>Bar</a:t>
                      </a:r>
                    </a:p>
                    <a:p>
                      <a:r>
                        <a:rPr lang="en-US" sz="1600" b="1" dirty="0" smtClean="0"/>
                        <a:t>Graph Representation</a:t>
                      </a:r>
                    </a:p>
                    <a:p>
                      <a:r>
                        <a:rPr lang="en-US" b="1" dirty="0" smtClean="0"/>
                        <a:t>and</a:t>
                      </a:r>
                      <a:r>
                        <a:rPr lang="en-US" b="1" baseline="0" dirty="0" smtClean="0"/>
                        <a:t> Percent</a:t>
                      </a:r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4281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Fraction Remaining</a:t>
                      </a:r>
                      <a:r>
                        <a:rPr lang="en-US" b="1" baseline="0" dirty="0" smtClean="0"/>
                        <a:t> Mass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2/2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1/4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1/8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1/16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599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Mass in Grams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20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10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 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2.5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1.25 g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611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passed (years, min)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80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160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240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320 min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706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Half-life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0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  1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  2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 3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     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98134" y="1794933"/>
            <a:ext cx="609599" cy="19642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88443" y="2658533"/>
            <a:ext cx="626358" cy="110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1468" y="3234268"/>
            <a:ext cx="609599" cy="524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50000" y="3419862"/>
            <a:ext cx="880533" cy="3393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12.5%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319609" y="3352147"/>
            <a:ext cx="201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459662" y="2741716"/>
            <a:ext cx="703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dirty="0"/>
              <a:t>50%</a:t>
            </a:r>
          </a:p>
          <a:p>
            <a:r>
              <a:rPr lang="en-US" dirty="0" smtClean="0"/>
              <a:t>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4934577" y="2958868"/>
            <a:ext cx="677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/>
              <a:t>25%</a:t>
            </a:r>
          </a:p>
          <a:p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704670" y="3555328"/>
            <a:ext cx="829730" cy="2038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6.25</a:t>
            </a:r>
            <a:r>
              <a:rPr lang="en-US" dirty="0">
                <a:ln>
                  <a:solidFill>
                    <a:srgbClr val="000000"/>
                  </a:solidFill>
                </a:ln>
              </a:rPr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92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smtClean="0"/>
              <a:t>Harnessing the </a:t>
            </a:r>
            <a:r>
              <a:rPr lang="en-US" u="sng" dirty="0" smtClean="0"/>
              <a:t>Nucleus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319251" cy="577439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Nuclear</a:t>
            </a:r>
            <a:r>
              <a:rPr lang="en-US" b="1" dirty="0" smtClean="0"/>
              <a:t> </a:t>
            </a:r>
            <a:r>
              <a:rPr lang="en-US" b="1" u="sng" dirty="0" smtClean="0"/>
              <a:t>Fission</a:t>
            </a:r>
            <a:r>
              <a:rPr lang="en-US" b="1" dirty="0" smtClean="0"/>
              <a:t>                       </a:t>
            </a:r>
            <a:r>
              <a:rPr lang="en-US" b="1" u="sng" dirty="0" smtClean="0"/>
              <a:t>Nuclear</a:t>
            </a:r>
            <a:r>
              <a:rPr lang="en-US" b="1" dirty="0" smtClean="0"/>
              <a:t> </a:t>
            </a:r>
            <a:r>
              <a:rPr lang="en-US" b="1" u="sng" dirty="0" smtClean="0"/>
              <a:t>Fusion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2400" b="1" dirty="0" smtClean="0"/>
              <a:t>*Chain reaction 						    *High temperatures/Sun &amp; Star</a:t>
            </a:r>
          </a:p>
          <a:p>
            <a:pPr marL="0" indent="0">
              <a:buNone/>
            </a:pPr>
            <a:r>
              <a:rPr lang="en-US" sz="2400" b="1" dirty="0" smtClean="0"/>
              <a:t>*Huge amounts of energy produced   *Greater energy produced</a:t>
            </a:r>
          </a:p>
          <a:p>
            <a:pPr marL="0" indent="0">
              <a:buNone/>
            </a:pPr>
            <a:r>
              <a:rPr lang="en-US" sz="2400" b="1" dirty="0" smtClean="0"/>
              <a:t>*Nuclear power plants				    *Less radioactive waste formed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 smtClean="0"/>
              <a:t>									    *Impossible to create artificially</a:t>
            </a:r>
            <a:endParaRPr lang="en-US" sz="2400" b="1" dirty="0"/>
          </a:p>
        </p:txBody>
      </p:sp>
      <p:pic>
        <p:nvPicPr>
          <p:cNvPr id="4" name="Content Placeholder 3" descr="nuclear-fission.jp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03" r="-13103"/>
          <a:stretch>
            <a:fillRect/>
          </a:stretch>
        </p:blipFill>
        <p:spPr>
          <a:xfrm>
            <a:off x="-532908" y="2246657"/>
            <a:ext cx="5269207" cy="2734981"/>
          </a:xfrm>
          <a:prstGeom prst="rect">
            <a:avLst/>
          </a:prstGeom>
        </p:spPr>
      </p:pic>
      <p:pic>
        <p:nvPicPr>
          <p:cNvPr id="5" name="Picture 4" descr="dtfu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531" y="2094927"/>
            <a:ext cx="3378200" cy="288671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822797" y="1417638"/>
            <a:ext cx="0" cy="54403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754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FF"/>
                </a:solidFill>
              </a:rPr>
              <a:t>Final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Reflection on Radiation……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/>
              <a:t>                                            *</a:t>
            </a:r>
            <a:r>
              <a:rPr lang="en-US" dirty="0"/>
              <a:t>	</a:t>
            </a:r>
            <a:r>
              <a:rPr lang="en-US" dirty="0" smtClean="0"/>
              <a:t>									   *</a:t>
            </a:r>
            <a:endParaRPr lang="en-US" dirty="0"/>
          </a:p>
        </p:txBody>
      </p:sp>
      <p:pic>
        <p:nvPicPr>
          <p:cNvPr id="4" name="Content Placeholder 5" descr="waste.jpg"/>
          <p:cNvPicPr>
            <a:picLocks noGrp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67" r="-11967"/>
          <a:stretch/>
        </p:blipFill>
        <p:spPr>
          <a:xfrm>
            <a:off x="-1088621" y="1269178"/>
            <a:ext cx="11397527" cy="558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73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      Radiation is all around Us!!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9344"/>
            <a:ext cx="8309751" cy="53760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800" dirty="0" smtClean="0"/>
              <a:t> </a:t>
            </a:r>
            <a:r>
              <a:rPr lang="en-US" sz="2800" b="1" dirty="0" smtClean="0"/>
              <a:t>Natural Background Radiation:</a:t>
            </a:r>
          </a:p>
          <a:p>
            <a:pPr marL="0" indent="0">
              <a:buNone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Cosmic Radiation </a:t>
            </a:r>
            <a:r>
              <a:rPr lang="en-US" sz="2000" dirty="0" smtClean="0"/>
              <a:t>– the earth, and all living things on it, are constantly bombarded with radiation from space (e.g. sun and stars) 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Terrestrial Radiation </a:t>
            </a:r>
            <a:r>
              <a:rPr lang="en-US" sz="2000" dirty="0" smtClean="0"/>
              <a:t>– soil, water, and vegetation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2000" dirty="0" smtClean="0"/>
              <a:t>Some are ingested with food and water 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2000" dirty="0" smtClean="0"/>
              <a:t>Some are inhaled (e.g. radon)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Internal Radiation </a:t>
            </a:r>
            <a:r>
              <a:rPr lang="en-US" sz="2000" b="1" dirty="0" smtClean="0"/>
              <a:t>(K-</a:t>
            </a:r>
            <a:r>
              <a:rPr lang="en-US" sz="2000" b="1" dirty="0" smtClean="0"/>
              <a:t>40, C-14, Pb-210)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sz="2000" dirty="0" smtClean="0"/>
              <a:t>Found in bodies from birth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   ** </a:t>
            </a:r>
            <a:r>
              <a:rPr lang="en-US" sz="2000" dirty="0">
                <a:solidFill>
                  <a:srgbClr val="FF0000"/>
                </a:solidFill>
              </a:rPr>
              <a:t>Radiation increases </a:t>
            </a:r>
            <a:r>
              <a:rPr lang="en-US" sz="2000" dirty="0" smtClean="0">
                <a:solidFill>
                  <a:srgbClr val="FF0000"/>
                </a:solidFill>
              </a:rPr>
              <a:t>as altitudes increase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2718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1035"/>
            <a:ext cx="8229600" cy="1327513"/>
          </a:xfrm>
        </p:spPr>
        <p:txBody>
          <a:bodyPr>
            <a:normAutofit fontScale="90000"/>
          </a:bodyPr>
          <a:lstStyle/>
          <a:p>
            <a:pPr marL="571500" indent="-571500" algn="l">
              <a:buFont typeface="Wingdings" charset="2"/>
              <a:buChar char="q"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Man-made Radiation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3330"/>
            <a:ext cx="6404659" cy="49446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Medical uses (X-rays, CAT and PET scans) – most significant source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Consumer products – tobacco, building materials, combustible fuels (gas, coal, etc.), </a:t>
            </a:r>
            <a:r>
              <a:rPr lang="en-US" sz="2400" b="1" dirty="0" err="1" smtClean="0"/>
              <a:t>tvs</a:t>
            </a:r>
            <a:r>
              <a:rPr lang="en-US" sz="2400" b="1" dirty="0" smtClean="0"/>
              <a:t>, luminous watches,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Smoke </a:t>
            </a:r>
            <a:r>
              <a:rPr lang="en-US" sz="2400" b="1" dirty="0" smtClean="0"/>
              <a:t>detectors (americium) </a:t>
            </a:r>
            <a:endParaRPr lang="en-US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Lantern mantles </a:t>
            </a:r>
            <a:r>
              <a:rPr lang="en-US" sz="2400" b="1" dirty="0" smtClean="0"/>
              <a:t>(thorium)</a:t>
            </a:r>
            <a:endParaRPr 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Chernobyl </a:t>
            </a:r>
            <a:r>
              <a:rPr lang="en-US" sz="2400" b="1" dirty="0" smtClean="0"/>
              <a:t>(First year)</a:t>
            </a:r>
            <a:r>
              <a:rPr lang="en-US" sz="2400" b="1" dirty="0"/>
              <a:t> </a:t>
            </a:r>
            <a:r>
              <a:rPr lang="en-US" sz="2400" b="1" dirty="0" smtClean="0"/>
              <a:t>and Japan fallout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Fallout from weapons testing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Job (Average</a:t>
            </a:r>
            <a:r>
              <a:rPr lang="en-US" sz="2400" b="1" dirty="0" smtClean="0"/>
              <a:t>) – radiography, x-ray techs, etc. </a:t>
            </a:r>
            <a:endParaRPr 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 </a:t>
            </a:r>
            <a:r>
              <a:rPr lang="en-US" sz="2400" b="1" dirty="0" smtClean="0"/>
              <a:t>Nuclear Industry (Waste)</a:t>
            </a:r>
          </a:p>
          <a:p>
            <a:pPr marL="0" indent="0">
              <a:buNone/>
            </a:pPr>
            <a:endParaRPr lang="en-US" sz="2400" b="1" dirty="0"/>
          </a:p>
        </p:txBody>
      </p:sp>
      <p:pic>
        <p:nvPicPr>
          <p:cNvPr id="7" name="Picture 6" descr="explos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858" y="2573296"/>
            <a:ext cx="2282141" cy="2256116"/>
          </a:xfrm>
          <a:prstGeom prst="rect">
            <a:avLst/>
          </a:prstGeom>
        </p:spPr>
      </p:pic>
      <p:pic>
        <p:nvPicPr>
          <p:cNvPr id="4" name="Picture 3" descr="simulation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47" y="0"/>
            <a:ext cx="4131812" cy="1600199"/>
          </a:xfrm>
          <a:prstGeom prst="rect">
            <a:avLst/>
          </a:prstGeom>
        </p:spPr>
      </p:pic>
      <p:pic>
        <p:nvPicPr>
          <p:cNvPr id="8" name="Picture 7" descr="Smoke-detect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84"/>
            <a:ext cx="2730046" cy="1512232"/>
          </a:xfrm>
          <a:prstGeom prst="rect">
            <a:avLst/>
          </a:prstGeom>
        </p:spPr>
      </p:pic>
      <p:pic>
        <p:nvPicPr>
          <p:cNvPr id="9" name="Picture 8" descr="685px-Pacemak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859" y="-23283"/>
            <a:ext cx="2282141" cy="259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494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fallou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5204"/>
            <a:ext cx="9144000" cy="69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dex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45" y="-14918"/>
            <a:ext cx="7285213" cy="688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05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raddoses.gif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25" r="-14225"/>
          <a:stretch>
            <a:fillRect/>
          </a:stretch>
        </p:blipFill>
        <p:spPr>
          <a:xfrm>
            <a:off x="-1270112" y="23893"/>
            <a:ext cx="11752551" cy="723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5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Electromagnetic Spectrum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Font typeface="Wingdings" charset="2"/>
              <a:buChar char="²"/>
            </a:pPr>
            <a:endParaRPr lang="en-US" b="1" dirty="0" smtClean="0"/>
          </a:p>
          <a:p>
            <a:pPr>
              <a:spcAft>
                <a:spcPts val="600"/>
              </a:spcAft>
              <a:buFont typeface="Wingdings" charset="2"/>
              <a:buChar char="²"/>
            </a:pPr>
            <a:endParaRPr lang="en-US" b="1" dirty="0"/>
          </a:p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sz="4000" b="1" dirty="0" smtClean="0"/>
              <a:t>Non</a:t>
            </a:r>
            <a:r>
              <a:rPr lang="en-US" sz="4000" b="1" dirty="0"/>
              <a:t>-ionizing </a:t>
            </a:r>
            <a:r>
              <a:rPr lang="en-US" sz="4000" b="1" dirty="0" err="1"/>
              <a:t>vs</a:t>
            </a:r>
            <a:r>
              <a:rPr lang="en-US" sz="4000" b="1" dirty="0"/>
              <a:t> Ionizing Radiation</a:t>
            </a:r>
          </a:p>
        </p:txBody>
      </p:sp>
      <p:pic>
        <p:nvPicPr>
          <p:cNvPr id="12" name="Picture 11" descr="display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0" y="884126"/>
            <a:ext cx="8665698" cy="2250500"/>
          </a:xfrm>
          <a:prstGeom prst="rect">
            <a:avLst/>
          </a:prstGeom>
        </p:spPr>
      </p:pic>
      <p:pic>
        <p:nvPicPr>
          <p:cNvPr id="13" name="Picture 12" descr="Non-and-Ionizing-EM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0" y="3718413"/>
            <a:ext cx="8521002" cy="303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3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3410</TotalTime>
  <Words>1543</Words>
  <Application>Microsoft Macintosh PowerPoint</Application>
  <PresentationFormat>On-screen Show (4:3)</PresentationFormat>
  <Paragraphs>416</Paragraphs>
  <Slides>38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 Radiation</vt:lpstr>
      <vt:lpstr>Radiation (Nuclear Decay)</vt:lpstr>
      <vt:lpstr>PowerPoint Presentation</vt:lpstr>
      <vt:lpstr>      Radiation is all around Us!!</vt:lpstr>
      <vt:lpstr> Man-made Radiation</vt:lpstr>
      <vt:lpstr>PowerPoint Presentation</vt:lpstr>
      <vt:lpstr>PowerPoint Presentation</vt:lpstr>
      <vt:lpstr>PowerPoint Presentation</vt:lpstr>
      <vt:lpstr>Electromagnetic Spectrum </vt:lpstr>
      <vt:lpstr>Particles</vt:lpstr>
      <vt:lpstr>Dose Response on Tissues</vt:lpstr>
      <vt:lpstr>Effects of Radiation</vt:lpstr>
      <vt:lpstr>Even though we have learned about some harmful effects of radiation, have in mind the following ……..</vt:lpstr>
      <vt:lpstr>Activity # 2</vt:lpstr>
      <vt:lpstr>Nuclear Stability</vt:lpstr>
      <vt:lpstr>Radiation can be detected if it:</vt:lpstr>
      <vt:lpstr>                                                                            Isotopes   </vt:lpstr>
      <vt:lpstr>PowerPoint Presentation</vt:lpstr>
      <vt:lpstr>Other Isotopes</vt:lpstr>
      <vt:lpstr>Analyzing Isotopes</vt:lpstr>
      <vt:lpstr>Analyzing Isotopes Solutions</vt:lpstr>
      <vt:lpstr>PowerPoint Presentation</vt:lpstr>
      <vt:lpstr> </vt:lpstr>
      <vt:lpstr>Average Atomic Mass</vt:lpstr>
      <vt:lpstr>Calculating Atomic Mass </vt:lpstr>
      <vt:lpstr>   Practice Activity</vt:lpstr>
      <vt:lpstr>Solution</vt:lpstr>
      <vt:lpstr>Radioactive Decay</vt:lpstr>
      <vt:lpstr>Half-Life</vt:lpstr>
      <vt:lpstr>Decay Curve</vt:lpstr>
      <vt:lpstr>Drawing a Half-life Bar Graph</vt:lpstr>
      <vt:lpstr>Drawing a Half-life Bar Graph Solutions</vt:lpstr>
      <vt:lpstr>Drawing a Half-life Bar Graph Solutions</vt:lpstr>
      <vt:lpstr>Drawing a Half-life Bar Graph Solutions</vt:lpstr>
      <vt:lpstr>Drawing a Half-life Bar Graph Solutions</vt:lpstr>
      <vt:lpstr>Drawing a Half-life Bar Graph Solutions</vt:lpstr>
      <vt:lpstr>Harnessing the Nucleus</vt:lpstr>
      <vt:lpstr> Final Reflection on Radiation……</vt:lpstr>
    </vt:vector>
  </TitlesOfParts>
  <Company>asfm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MSHS Campus</dc:creator>
  <cp:lastModifiedBy>Amanda Wendt</cp:lastModifiedBy>
  <cp:revision>166</cp:revision>
  <dcterms:created xsi:type="dcterms:W3CDTF">2012-10-19T15:44:41Z</dcterms:created>
  <dcterms:modified xsi:type="dcterms:W3CDTF">2014-10-24T19:02:37Z</dcterms:modified>
</cp:coreProperties>
</file>