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7" r:id="rId2"/>
    <p:sldId id="283" r:id="rId3"/>
    <p:sldId id="278" r:id="rId4"/>
    <p:sldId id="279" r:id="rId5"/>
    <p:sldId id="285" r:id="rId6"/>
    <p:sldId id="28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3" autoAdjust="0"/>
    <p:restoredTop sz="86882" autoAdjust="0"/>
  </p:normalViewPr>
  <p:slideViewPr>
    <p:cSldViewPr snapToGrid="0" snapToObjects="1">
      <p:cViewPr varScale="1">
        <p:scale>
          <a:sx n="80" d="100"/>
          <a:sy n="80" d="100"/>
        </p:scale>
        <p:origin x="-18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9DD2A-BF52-314C-A4AD-359A50E9C1CB}" type="datetimeFigureOut">
              <a:rPr lang="en-US" smtClean="0"/>
              <a:t>9/7/14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D5F0F-DCF3-104B-A1CC-E951EC687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89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Diatomic molecules are made up of 2</a:t>
            </a:r>
            <a:r>
              <a:rPr lang="en-US" baseline="0" dirty="0" smtClean="0"/>
              <a:t> identical atoms (e.g. H2) </a:t>
            </a:r>
          </a:p>
          <a:p>
            <a:r>
              <a:rPr lang="en-US" baseline="0" dirty="0" smtClean="0"/>
              <a:t>There are 7 non-metals that must always occur in pairs with themselves if they are not bonded by another element </a:t>
            </a:r>
          </a:p>
          <a:p>
            <a:r>
              <a:rPr lang="en-US" baseline="0" dirty="0" smtClean="0"/>
              <a:t>Form a 7 on the periodic table minus hydrogen </a:t>
            </a:r>
          </a:p>
          <a:p>
            <a:r>
              <a:rPr lang="en-US" baseline="0" dirty="0" smtClean="0"/>
              <a:t>Gases</a:t>
            </a:r>
          </a:p>
          <a:p>
            <a:r>
              <a:rPr lang="en-US" baseline="0" dirty="0" smtClean="0"/>
              <a:t>Nomenclature: name of the element plus the word gas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D5F0F-DCF3-104B-A1CC-E951EC687B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63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Marker Felt"/>
                <a:cs typeface="Marker Felt"/>
              </a:rPr>
              <a:t>Covalent Compounds</a:t>
            </a:r>
            <a:endParaRPr lang="en-US" b="1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023" y="2020067"/>
            <a:ext cx="6965245" cy="3603812"/>
          </a:xfrm>
        </p:spPr>
        <p:txBody>
          <a:bodyPr/>
          <a:lstStyle/>
          <a:p>
            <a:pPr>
              <a:buFont typeface="Wingdings" charset="2"/>
              <a:buChar char="u"/>
            </a:pPr>
            <a:r>
              <a:rPr lang="en-US" dirty="0" smtClean="0">
                <a:latin typeface="Palatino Linotype"/>
                <a:cs typeface="Palatino Linotype"/>
              </a:rPr>
              <a:t>Also known as Molecular Compounds.</a:t>
            </a:r>
          </a:p>
          <a:p>
            <a:pPr>
              <a:buFont typeface="Wingdings" charset="2"/>
              <a:buChar char="u"/>
            </a:pPr>
            <a:r>
              <a:rPr lang="en-US" dirty="0" smtClean="0">
                <a:latin typeface="Palatino Linotype"/>
                <a:cs typeface="Palatino Linotype"/>
              </a:rPr>
              <a:t>Between two Non-metals.</a:t>
            </a:r>
          </a:p>
          <a:p>
            <a:pPr>
              <a:buFont typeface="Wingdings" charset="2"/>
              <a:buChar char="u"/>
            </a:pPr>
            <a:r>
              <a:rPr lang="en-US" dirty="0" smtClean="0">
                <a:latin typeface="Palatino Linotype"/>
                <a:cs typeface="Palatino Linotype"/>
              </a:rPr>
              <a:t>Electrons are shared.</a:t>
            </a:r>
            <a:endParaRPr lang="en-US" dirty="0">
              <a:latin typeface="Palatino Linotype"/>
              <a:cs typeface="Palatino Linotype"/>
            </a:endParaRPr>
          </a:p>
        </p:txBody>
      </p:sp>
      <p:pic>
        <p:nvPicPr>
          <p:cNvPr id="4" name="Picture 3" descr="Covalent_Compoun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540" y="3679190"/>
            <a:ext cx="6601460" cy="19446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78314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Marker Felt"/>
                <a:cs typeface="Marker Felt"/>
              </a:rPr>
              <a:t>“Magic Seven” (Diatomic)</a:t>
            </a:r>
            <a:endParaRPr lang="en-US" b="1" dirty="0">
              <a:latin typeface="Marker Felt"/>
              <a:cs typeface="Marker Felt"/>
            </a:endParaRPr>
          </a:p>
        </p:txBody>
      </p:sp>
      <p:pic>
        <p:nvPicPr>
          <p:cNvPr id="4" name="Content Placeholder 3" descr="本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3" b="-1733"/>
          <a:stretch>
            <a:fillRect/>
          </a:stretch>
        </p:blipFill>
        <p:spPr>
          <a:xfrm>
            <a:off x="762000" y="2754257"/>
            <a:ext cx="7747000" cy="3603812"/>
          </a:xfrm>
        </p:spPr>
      </p:pic>
      <p:sp>
        <p:nvSpPr>
          <p:cNvPr id="6" name="Explosion 1 5"/>
          <p:cNvSpPr/>
          <p:nvPr/>
        </p:nvSpPr>
        <p:spPr>
          <a:xfrm>
            <a:off x="4106335" y="1672167"/>
            <a:ext cx="4191000" cy="158750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73083" y="2110516"/>
            <a:ext cx="3524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Six of the seven  elements  form</a:t>
            </a:r>
          </a:p>
          <a:p>
            <a:r>
              <a:rPr lang="en-US" b="1" dirty="0" smtClean="0"/>
              <a:t> a # 7 on the </a:t>
            </a:r>
            <a:r>
              <a:rPr lang="en-US" b="1" dirty="0"/>
              <a:t>P</a:t>
            </a:r>
            <a:r>
              <a:rPr lang="en-US" b="1" dirty="0" smtClean="0"/>
              <a:t>eriodic </a:t>
            </a:r>
            <a:r>
              <a:rPr lang="en-US" b="1" dirty="0"/>
              <a:t>T</a:t>
            </a:r>
            <a:r>
              <a:rPr lang="en-US" b="1" dirty="0" smtClean="0"/>
              <a:t>able </a:t>
            </a:r>
            <a:endParaRPr lang="en-US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794500" y="2756846"/>
            <a:ext cx="920750" cy="777986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887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487565"/>
            <a:ext cx="6965245" cy="1202485"/>
          </a:xfrm>
        </p:spPr>
        <p:txBody>
          <a:bodyPr/>
          <a:lstStyle/>
          <a:p>
            <a:r>
              <a:rPr lang="en-US" b="1" dirty="0" smtClean="0">
                <a:latin typeface="Marker Felt"/>
                <a:cs typeface="Marker Felt"/>
              </a:rPr>
              <a:t>Nomenclature</a:t>
            </a:r>
            <a:endParaRPr lang="en-US" b="1" dirty="0">
              <a:latin typeface="Marker Felt"/>
              <a:cs typeface="Marker Felt"/>
            </a:endParaRPr>
          </a:p>
        </p:txBody>
      </p:sp>
      <p:pic>
        <p:nvPicPr>
          <p:cNvPr id="5" name="Picture 4" descr="greek_prefix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4" t="9141" r="34898" b="12965"/>
          <a:stretch/>
        </p:blipFill>
        <p:spPr>
          <a:xfrm>
            <a:off x="6723740" y="2019634"/>
            <a:ext cx="1236877" cy="3453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95022" y="1532922"/>
            <a:ext cx="54254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Palatino Linotype"/>
                <a:cs typeface="Palatino Linotype"/>
              </a:rPr>
              <a:t>Use prefixes at the beginning for both the first and second element when there is a subscript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>
                <a:latin typeface="Palatino Linotype"/>
                <a:cs typeface="Palatino Linotype"/>
              </a:rPr>
              <a:t>Exception: Never use “Mono-”  with first element.</a:t>
            </a:r>
          </a:p>
          <a:p>
            <a:pPr lvl="1"/>
            <a:endParaRPr lang="en-US" dirty="0" smtClean="0">
              <a:latin typeface="Palatino Linotype"/>
              <a:cs typeface="Palatino Linotype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Palatino Linotype"/>
                <a:cs typeface="Palatino Linotype"/>
              </a:rPr>
              <a:t>In the prefixes: Mono ,Di, Tri, Tetra and </a:t>
            </a:r>
            <a:r>
              <a:rPr lang="en-US" dirty="0" err="1" smtClean="0">
                <a:latin typeface="Palatino Linotype"/>
                <a:cs typeface="Palatino Linotype"/>
              </a:rPr>
              <a:t>Penta</a:t>
            </a:r>
            <a:r>
              <a:rPr lang="en-US" dirty="0" smtClean="0">
                <a:latin typeface="Palatino Linotype"/>
                <a:cs typeface="Palatino Linotype"/>
              </a:rPr>
              <a:t>, drop the last vowel if the element starts with a vowel</a:t>
            </a:r>
            <a:endParaRPr lang="en-US" dirty="0">
              <a:latin typeface="Palatino Linotype"/>
              <a:cs typeface="Palatino Linotype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 dirty="0" smtClean="0">
                <a:latin typeface="Palatino Linotype"/>
                <a:cs typeface="Palatino Linotype"/>
              </a:rPr>
              <a:t>Example: Tetroxide instead of </a:t>
            </a:r>
            <a:r>
              <a:rPr lang="en-US" dirty="0" err="1" smtClean="0">
                <a:latin typeface="Palatino Linotype"/>
                <a:cs typeface="Palatino Linotype"/>
              </a:rPr>
              <a:t>Tetraoxide</a:t>
            </a:r>
            <a:r>
              <a:rPr lang="en-US" dirty="0" smtClean="0">
                <a:latin typeface="Palatino Linotype"/>
                <a:cs typeface="Palatino Linotype"/>
              </a:rPr>
              <a:t>.</a:t>
            </a:r>
          </a:p>
          <a:p>
            <a:pPr lvl="1"/>
            <a:endParaRPr lang="en-US" dirty="0" smtClean="0">
              <a:latin typeface="Palatino Linotype"/>
              <a:cs typeface="Palatino Linotype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Palatino Linotype"/>
                <a:cs typeface="Palatino Linotype"/>
              </a:rPr>
              <a:t>The last element always ends in “–ide.”</a:t>
            </a:r>
          </a:p>
          <a:p>
            <a:endParaRPr lang="en-US" dirty="0" smtClean="0">
              <a:latin typeface="Palatino Linotype"/>
              <a:cs typeface="Palatino Linotype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Palatino Linotype"/>
                <a:cs typeface="Palatino Linotype"/>
              </a:rPr>
              <a:t>Some molecular compounds have common names that are </a:t>
            </a:r>
          </a:p>
          <a:p>
            <a:r>
              <a:rPr lang="en-US" dirty="0">
                <a:latin typeface="Palatino Linotype"/>
                <a:cs typeface="Palatino Linotype"/>
              </a:rPr>
              <a:t> </a:t>
            </a:r>
            <a:r>
              <a:rPr lang="en-US" dirty="0" smtClean="0">
                <a:latin typeface="Palatino Linotype"/>
                <a:cs typeface="Palatino Linotype"/>
              </a:rPr>
              <a:t>    used instead of their chemical name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226256" y="15329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1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Marker Felt"/>
                <a:cs typeface="Marker Felt"/>
              </a:rPr>
              <a:t>If both are anions, how do I know which to write first?</a:t>
            </a:r>
            <a:endParaRPr lang="en-US" b="1" dirty="0">
              <a:latin typeface="Marker Felt"/>
              <a:cs typeface="Marker Felt"/>
            </a:endParaRPr>
          </a:p>
        </p:txBody>
      </p:sp>
      <p:pic>
        <p:nvPicPr>
          <p:cNvPr id="4" name="Content Placeholder 3" descr="averillfwk-fig02_013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" r="-375"/>
          <a:stretch/>
        </p:blipFill>
        <p:spPr>
          <a:xfrm>
            <a:off x="2265134" y="2263291"/>
            <a:ext cx="4831410" cy="3603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970386" y="6304002"/>
            <a:ext cx="2129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Palatino Linotype"/>
                <a:cs typeface="Palatino Linotype"/>
              </a:rPr>
              <a:t>*Examples in notes</a:t>
            </a:r>
            <a:endParaRPr lang="en-US" dirty="0">
              <a:solidFill>
                <a:schemeClr val="bg1"/>
              </a:solidFill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093392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Review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>
                <a:latin typeface="Palatino Linotype"/>
                <a:cs typeface="Palatino Linotype"/>
              </a:rPr>
              <a:t>Use Prefixes for both elements.</a:t>
            </a:r>
          </a:p>
          <a:p>
            <a:pPr lvl="2">
              <a:buFont typeface="Wingdings" charset="2"/>
              <a:buChar char="Ø"/>
            </a:pPr>
            <a:r>
              <a:rPr lang="en-US" dirty="0" smtClean="0">
                <a:latin typeface="Palatino Linotype"/>
                <a:cs typeface="Palatino Linotype"/>
              </a:rPr>
              <a:t>Except: Mono- with first element</a:t>
            </a:r>
          </a:p>
          <a:p>
            <a:pPr>
              <a:buFont typeface="Wingdings" charset="2"/>
              <a:buChar char="Ø"/>
            </a:pPr>
            <a:endParaRPr lang="en-US" dirty="0">
              <a:latin typeface="Palatino Linotype"/>
              <a:cs typeface="Palatino Linotype"/>
            </a:endParaRP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Palatino Linotype"/>
                <a:cs typeface="Palatino Linotype"/>
              </a:rPr>
              <a:t>No crisscrossing charges</a:t>
            </a:r>
            <a:r>
              <a:rPr lang="en-US" dirty="0">
                <a:latin typeface="Palatino Linotype"/>
                <a:cs typeface="Palatino Linotype"/>
              </a:rPr>
              <a:t> </a:t>
            </a:r>
            <a:r>
              <a:rPr lang="en-US" dirty="0" smtClean="0">
                <a:latin typeface="Palatino Linotype"/>
                <a:cs typeface="Palatino Linotype"/>
              </a:rPr>
              <a:t>(already done)</a:t>
            </a:r>
          </a:p>
          <a:p>
            <a:pPr>
              <a:buFont typeface="Wingdings" charset="2"/>
              <a:buChar char="Ø"/>
            </a:pPr>
            <a:endParaRPr lang="en-US" dirty="0">
              <a:latin typeface="Palatino Linotype"/>
              <a:cs typeface="Palatino Linotype"/>
            </a:endParaRP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Palatino Linotype"/>
                <a:cs typeface="Palatino Linotype"/>
              </a:rPr>
              <a:t>No simplifying formulas.</a:t>
            </a:r>
          </a:p>
          <a:p>
            <a:pPr>
              <a:buFont typeface="Wingdings" charset="2"/>
              <a:buChar char="Ø"/>
            </a:pPr>
            <a:endParaRPr lang="en-US" dirty="0">
              <a:latin typeface="Palatino Linotype"/>
              <a:cs typeface="Palatino Linotype"/>
            </a:endParaRP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Palatino Linotype"/>
                <a:cs typeface="Palatino Linotype"/>
              </a:rPr>
              <a:t>Use the word “gas” for lucky seven.</a:t>
            </a: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331551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582912"/>
            <a:ext cx="6965245" cy="1202485"/>
          </a:xfrm>
        </p:spPr>
        <p:txBody>
          <a:bodyPr/>
          <a:lstStyle/>
          <a:p>
            <a:r>
              <a:rPr lang="en-US" b="1" dirty="0" smtClean="0">
                <a:latin typeface="Marker Felt"/>
                <a:cs typeface="Marker Felt"/>
              </a:rPr>
              <a:t>Summary</a:t>
            </a:r>
            <a:endParaRPr lang="en-US" b="1" dirty="0">
              <a:latin typeface="Marker Felt"/>
              <a:cs typeface="Marker Felt"/>
            </a:endParaRPr>
          </a:p>
        </p:txBody>
      </p:sp>
      <p:pic>
        <p:nvPicPr>
          <p:cNvPr id="4" name="Content Placeholder 3" descr="image003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t="3277" r="2064"/>
          <a:stretch/>
        </p:blipFill>
        <p:spPr>
          <a:xfrm>
            <a:off x="2409158" y="1785396"/>
            <a:ext cx="4425520" cy="4251235"/>
          </a:xfrm>
        </p:spPr>
      </p:pic>
    </p:spTree>
    <p:extLst>
      <p:ext uri="{BB962C8B-B14F-4D97-AF65-F5344CB8AC3E}">
        <p14:creationId xmlns:p14="http://schemas.microsoft.com/office/powerpoint/2010/main" val="1114410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5401</TotalTime>
  <Words>238</Words>
  <Application>Microsoft Macintosh PowerPoint</Application>
  <PresentationFormat>On-screen Show 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Pushpin</vt:lpstr>
      <vt:lpstr>Covalent Compounds</vt:lpstr>
      <vt:lpstr>“Magic Seven” (Diatomic)</vt:lpstr>
      <vt:lpstr>Nomenclature</vt:lpstr>
      <vt:lpstr>If both are anions, how do I know which to write first?</vt:lpstr>
      <vt:lpstr>Review</vt:lpstr>
      <vt:lpstr>Summary</vt:lpstr>
    </vt:vector>
  </TitlesOfParts>
  <Company>asfm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MSHS Campus</dc:creator>
  <cp:lastModifiedBy>Amanda Wendt</cp:lastModifiedBy>
  <cp:revision>183</cp:revision>
  <dcterms:created xsi:type="dcterms:W3CDTF">2012-09-10T14:35:21Z</dcterms:created>
  <dcterms:modified xsi:type="dcterms:W3CDTF">2014-09-08T01:12:01Z</dcterms:modified>
</cp:coreProperties>
</file>