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7"/>
  </p:notesMasterIdLst>
  <p:sldIdLst>
    <p:sldId id="277" r:id="rId2"/>
    <p:sldId id="281" r:id="rId3"/>
    <p:sldId id="285" r:id="rId4"/>
    <p:sldId id="286" r:id="rId5"/>
    <p:sldId id="278" r:id="rId6"/>
    <p:sldId id="257" r:id="rId7"/>
    <p:sldId id="279" r:id="rId8"/>
    <p:sldId id="280" r:id="rId9"/>
    <p:sldId id="282" r:id="rId10"/>
    <p:sldId id="260" r:id="rId11"/>
    <p:sldId id="261" r:id="rId12"/>
    <p:sldId id="283" r:id="rId13"/>
    <p:sldId id="284" r:id="rId14"/>
    <p:sldId id="262" r:id="rId15"/>
    <p:sldId id="263" r:id="rId16"/>
    <p:sldId id="265" r:id="rId17"/>
    <p:sldId id="266" r:id="rId18"/>
    <p:sldId id="267" r:id="rId19"/>
    <p:sldId id="272" r:id="rId20"/>
    <p:sldId id="268" r:id="rId21"/>
    <p:sldId id="273" r:id="rId22"/>
    <p:sldId id="269" r:id="rId23"/>
    <p:sldId id="274" r:id="rId24"/>
    <p:sldId id="275" r:id="rId25"/>
    <p:sldId id="276" r:id="rId2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4335" autoAdjust="0"/>
  </p:normalViewPr>
  <p:slideViewPr>
    <p:cSldViewPr snapToGrid="0" snapToObjects="1">
      <p:cViewPr varScale="1">
        <p:scale>
          <a:sx n="67" d="100"/>
          <a:sy n="67" d="100"/>
        </p:scale>
        <p:origin x="-229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notesMaster" Target="notesMasters/notes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B14B3C-6CB7-0B40-BB33-D0C901B2CDDA}" type="datetimeFigureOut">
              <a:rPr lang="en-US" smtClean="0"/>
              <a:t>9/24/14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D68226-0AC2-F24F-9DB5-8BCE1C01745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941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92910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Of course they can certainly be more complicated, but the heart of a chemical equation is always the same. Reactants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sym typeface="Wingdings"/>
              </a:rPr>
              <a:t> products.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  <a:sym typeface="Wingding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Chemical equations represent what happens to atoms and molecules on a microscopic level.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Unfortunately, we can't watch the atoms rearrange with our own eyes, but we can witness the oftentimes, dramatic results of a chemical reaction. 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Breaking Bad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, anyone?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77069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are nearly identical to their word counterparts, but the chemical name is replaced by the chemical symbol.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These equations also up their usefulness by containing the state of matter the reactants and products are in. </a:t>
            </a:r>
          </a:p>
          <a:p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state is represented by a symbol (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for gas, 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for solid, </a:t>
            </a:r>
            <a:r>
              <a:rPr lang="en-US" sz="1200" i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aq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for aqueous, or </a:t>
            </a:r>
            <a:r>
              <a:rPr lang="en-US" sz="1200" i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l 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 liquid) in subscript next to the right of the chemical symbol.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583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general</a:t>
            </a:r>
            <a:r>
              <a:rPr lang="en-US" baseline="0" dirty="0" smtClean="0"/>
              <a:t> equation for a reaction is: reactants </a:t>
            </a:r>
            <a:r>
              <a:rPr lang="en-US" baseline="0" dirty="0" smtClean="0">
                <a:sym typeface="Wingdings"/>
              </a:rPr>
              <a:t> products </a:t>
            </a:r>
            <a:endParaRPr lang="en-US" baseline="0" dirty="0" smtClean="0">
              <a:sym typeface="Wingdings"/>
            </a:endParaRPr>
          </a:p>
          <a:p>
            <a:endParaRPr lang="en-US" baseline="0" dirty="0" smtClean="0">
              <a:sym typeface="Wingding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Word equations are super useful. They identify the 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reactants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and 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in a chemical reaction: </a:t>
            </a:r>
          </a:p>
          <a:p>
            <a:pPr lv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Reactants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 the starting materials; they're the atoms and molecules that we start with and are always located on the left hand side of the arrow. </a:t>
            </a:r>
          </a:p>
          <a:p>
            <a:pPr lvl="0"/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Products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are, well, the products of a reaction; they're the molecules we end up with after a reaction has occurred and they're always found on the right hand side of the arrow.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29234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a few special symbols that we need to know in order to communicate in chemical shorthand. 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There are other symbols, but these are the main ones that we need to know. </a:t>
            </a:r>
            <a:endParaRPr lang="en-US" dirty="0" smtClean="0"/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 smtClean="0"/>
          </a:p>
          <a:p>
            <a:r>
              <a:rPr lang="en-US" dirty="0" smtClean="0"/>
              <a:t>Aqueous</a:t>
            </a:r>
            <a:r>
              <a:rPr lang="en-US" baseline="0" dirty="0" smtClean="0"/>
              <a:t> = dissolved in water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D68226-0AC2-F24F-9DB5-8BCE1C01745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6331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56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2983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351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0084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7575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1776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9460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0841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215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09197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A30525-E4F7-C14A-8B8F-E862D675D0D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5483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30525-E4F7-C14A-8B8F-E862D675D0D8}" type="datetimeFigureOut">
              <a:rPr lang="en-US" smtClean="0"/>
              <a:t>9/24/14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D49C35-0190-8C48-B9D8-F511FE7567F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05048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4" Type="http://schemas.openxmlformats.org/officeDocument/2006/relationships/package" Target="../embeddings/Microsoft_Word_Document1.docx"/><Relationship Id="rId5" Type="http://schemas.openxmlformats.org/officeDocument/2006/relationships/image" Target="../media/image3.pn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feature=player_embedded&amp;v=txkRCIPSsjM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www.youtube.com/watch?feature=player_embedded&amp;v=uy6eKm8IRdI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17273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en-US" dirty="0">
                <a:latin typeface="Palatino Linotype"/>
                <a:cs typeface="Palatino Linotype"/>
              </a:rPr>
              <a:t>We've already learned </a:t>
            </a:r>
            <a:r>
              <a:rPr lang="en-US" u="sng" dirty="0">
                <a:latin typeface="Palatino Linotype"/>
                <a:cs typeface="Palatino Linotype"/>
              </a:rPr>
              <a:t>how</a:t>
            </a:r>
            <a:r>
              <a:rPr lang="en-US" dirty="0">
                <a:latin typeface="Palatino Linotype"/>
                <a:cs typeface="Palatino Linotype"/>
              </a:rPr>
              <a:t> and </a:t>
            </a:r>
            <a:r>
              <a:rPr lang="en-US" u="sng" dirty="0">
                <a:latin typeface="Palatino Linotype"/>
                <a:cs typeface="Palatino Linotype"/>
              </a:rPr>
              <a:t>why</a:t>
            </a:r>
            <a:r>
              <a:rPr lang="en-US" dirty="0">
                <a:latin typeface="Palatino Linotype"/>
                <a:cs typeface="Palatino Linotype"/>
              </a:rPr>
              <a:t> elements combine to form different compounds. </a:t>
            </a:r>
            <a:endParaRPr lang="en-US" dirty="0" smtClean="0">
              <a:latin typeface="Palatino Linotype"/>
              <a:cs typeface="Palatino Linotype"/>
            </a:endParaRPr>
          </a:p>
          <a:p>
            <a:pPr marL="0" indent="0" algn="ctr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 algn="ctr">
              <a:buNone/>
            </a:pPr>
            <a:r>
              <a:rPr lang="en-US" dirty="0" smtClean="0">
                <a:latin typeface="Palatino Linotype"/>
                <a:cs typeface="Palatino Linotype"/>
              </a:rPr>
              <a:t>Now </a:t>
            </a:r>
            <a:r>
              <a:rPr lang="en-US" dirty="0">
                <a:latin typeface="Palatino Linotype"/>
                <a:cs typeface="Palatino Linotype"/>
              </a:rPr>
              <a:t>it's time to move on to bigger and better </a:t>
            </a:r>
            <a:r>
              <a:rPr lang="en-US" dirty="0" smtClean="0">
                <a:latin typeface="Palatino Linotype"/>
                <a:cs typeface="Palatino Linotype"/>
              </a:rPr>
              <a:t>things! </a:t>
            </a:r>
          </a:p>
          <a:p>
            <a:pPr marL="0" indent="0" algn="ctr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 algn="ctr">
              <a:buNone/>
            </a:pPr>
            <a:r>
              <a:rPr lang="en-US" dirty="0" smtClean="0">
                <a:latin typeface="Palatino Linotype"/>
                <a:cs typeface="Palatino Linotype"/>
              </a:rPr>
              <a:t>Let's </a:t>
            </a:r>
            <a:r>
              <a:rPr lang="en-US" dirty="0">
                <a:latin typeface="Palatino Linotype"/>
                <a:cs typeface="Palatino Linotype"/>
              </a:rPr>
              <a:t>learn about </a:t>
            </a:r>
            <a:r>
              <a:rPr lang="en-US" i="1" dirty="0">
                <a:latin typeface="Palatino Linotype"/>
                <a:cs typeface="Palatino Linotype"/>
              </a:rPr>
              <a:t>how to describe </a:t>
            </a:r>
            <a:r>
              <a:rPr lang="en-US" dirty="0">
                <a:latin typeface="Palatino Linotype"/>
                <a:cs typeface="Palatino Linotype"/>
              </a:rPr>
              <a:t>what happens when elements and compounds interact with one another to form new substances. </a:t>
            </a:r>
          </a:p>
          <a:p>
            <a:pPr algn="ctr"/>
            <a:endParaRPr lang="en-US" dirty="0">
              <a:latin typeface="Palatino Linotype"/>
              <a:cs typeface="Palatino Linotype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685800" y="263914"/>
            <a:ext cx="7772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>
                <a:latin typeface="Marker Felt"/>
                <a:cs typeface="Marker Felt"/>
              </a:rPr>
              <a:t>Chemical Reactions and Equations</a:t>
            </a:r>
            <a:endParaRPr lang="en-US" dirty="0">
              <a:latin typeface="Marker Felt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2984400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Word Equations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u="sng" dirty="0" smtClean="0">
                <a:latin typeface="Palatino Linotype"/>
                <a:cs typeface="Palatino Linotype"/>
              </a:rPr>
              <a:t>Chemical names </a:t>
            </a:r>
            <a:r>
              <a:rPr lang="en-US" dirty="0" smtClean="0">
                <a:latin typeface="Palatino Linotype"/>
                <a:cs typeface="Palatino Linotype"/>
              </a:rPr>
              <a:t>are used to represent the reactants and products in a chemical reaction.</a:t>
            </a: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Ex. An </a:t>
            </a:r>
            <a:r>
              <a:rPr lang="en-US" dirty="0">
                <a:latin typeface="Palatino Linotype"/>
                <a:cs typeface="Palatino Linotype"/>
              </a:rPr>
              <a:t>aqueous solution of calcium nitrate is added to an aqueous solution of sodium hydroxide to produce solid calcium hydroxide and an aqueous solution of sodium </a:t>
            </a:r>
            <a:r>
              <a:rPr lang="en-US" dirty="0" smtClean="0">
                <a:latin typeface="Palatino Linotype"/>
                <a:cs typeface="Palatino Linotype"/>
              </a:rPr>
              <a:t>nitrate.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54513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Skeletal Equations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u="sng" dirty="0" smtClean="0">
                <a:latin typeface="Palatino Linotype"/>
                <a:cs typeface="Palatino Linotype"/>
              </a:rPr>
              <a:t>Chemical formulas </a:t>
            </a:r>
            <a:r>
              <a:rPr lang="en-US" dirty="0" smtClean="0">
                <a:latin typeface="Palatino Linotype"/>
                <a:cs typeface="Palatino Linotype"/>
              </a:rPr>
              <a:t>are used instead of chemical names for reactants and products, and symbols are used to indicate the phase of each substance </a:t>
            </a: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Ex. </a:t>
            </a:r>
            <a:r>
              <a:rPr lang="en-US" dirty="0" err="1"/>
              <a:t>Ca</a:t>
            </a:r>
            <a:r>
              <a:rPr lang="en-US" dirty="0"/>
              <a:t>(NO3 )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i="1" dirty="0" err="1"/>
              <a:t>aq</a:t>
            </a:r>
            <a:r>
              <a:rPr lang="en-US" dirty="0"/>
              <a:t>) + 2NaOH(</a:t>
            </a:r>
            <a:r>
              <a:rPr lang="en-US" i="1" dirty="0" err="1"/>
              <a:t>aq</a:t>
            </a:r>
            <a:r>
              <a:rPr lang="en-US" dirty="0"/>
              <a:t>) → </a:t>
            </a:r>
            <a:r>
              <a:rPr lang="en-US" dirty="0" err="1"/>
              <a:t>Ca</a:t>
            </a:r>
            <a:r>
              <a:rPr lang="en-US" dirty="0"/>
              <a:t>(OH)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i="1" dirty="0"/>
              <a:t>s</a:t>
            </a:r>
            <a:r>
              <a:rPr lang="en-US" dirty="0"/>
              <a:t>) + 2NaNO</a:t>
            </a:r>
            <a:r>
              <a:rPr lang="en-US" baseline="-25000" dirty="0"/>
              <a:t>3</a:t>
            </a:r>
            <a:r>
              <a:rPr lang="en-US" dirty="0"/>
              <a:t>(</a:t>
            </a:r>
            <a:r>
              <a:rPr lang="en-US" i="1" dirty="0" err="1"/>
              <a:t>aq</a:t>
            </a:r>
            <a:r>
              <a:rPr lang="en-US" dirty="0"/>
              <a:t>) </a:t>
            </a:r>
            <a:endParaRPr lang="en-US" dirty="0" smtClean="0"/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5029298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Skeletal Equations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25379"/>
            <a:ext cx="8229600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dirty="0">
                <a:latin typeface="Palatino Linotype"/>
                <a:cs typeface="Palatino Linotype"/>
              </a:rPr>
              <a:t>When sulfur dioxide is added to oxygen, sulfur trioxide is produced. </a:t>
            </a:r>
            <a:endParaRPr lang="en-US" sz="28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sz="2800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sz="2800" dirty="0" smtClean="0">
                <a:latin typeface="Palatino Linotype"/>
                <a:cs typeface="Palatino Linotype"/>
              </a:rPr>
              <a:t>In </a:t>
            </a:r>
            <a:r>
              <a:rPr lang="en-US" sz="2800" dirty="0">
                <a:latin typeface="Palatino Linotype"/>
                <a:cs typeface="Palatino Linotype"/>
              </a:rPr>
              <a:t>the chemical equation shown below, sulfur dioxide and oxygen (SO</a:t>
            </a:r>
            <a:r>
              <a:rPr lang="en-US" sz="2800" baseline="-25000" dirty="0">
                <a:latin typeface="Palatino Linotype"/>
                <a:cs typeface="Palatino Linotype"/>
              </a:rPr>
              <a:t>2</a:t>
            </a:r>
            <a:r>
              <a:rPr lang="en-US" sz="2800" dirty="0">
                <a:latin typeface="Palatino Linotype"/>
                <a:cs typeface="Palatino Linotype"/>
              </a:rPr>
              <a:t> and O</a:t>
            </a:r>
            <a:r>
              <a:rPr lang="en-US" sz="2800" baseline="-25000" dirty="0">
                <a:latin typeface="Palatino Linotype"/>
                <a:cs typeface="Palatino Linotype"/>
              </a:rPr>
              <a:t>2</a:t>
            </a:r>
            <a:r>
              <a:rPr lang="en-US" sz="2800" dirty="0">
                <a:latin typeface="Palatino Linotype"/>
                <a:cs typeface="Palatino Linotype"/>
              </a:rPr>
              <a:t>) are </a:t>
            </a:r>
            <a:r>
              <a:rPr lang="en-US" sz="2800" u="sng" dirty="0">
                <a:latin typeface="Palatino Linotype"/>
                <a:cs typeface="Palatino Linotype"/>
              </a:rPr>
              <a:t>reactants</a:t>
            </a:r>
            <a:r>
              <a:rPr lang="en-US" sz="2800" dirty="0">
                <a:latin typeface="Palatino Linotype"/>
                <a:cs typeface="Palatino Linotype"/>
              </a:rPr>
              <a:t>, and sulfur trioxide (SO</a:t>
            </a:r>
            <a:r>
              <a:rPr lang="en-US" sz="2800" baseline="-25000" dirty="0">
                <a:latin typeface="Palatino Linotype"/>
                <a:cs typeface="Palatino Linotype"/>
              </a:rPr>
              <a:t>3</a:t>
            </a:r>
            <a:r>
              <a:rPr lang="en-US" sz="2800" dirty="0">
                <a:latin typeface="Palatino Linotype"/>
                <a:cs typeface="Palatino Linotype"/>
              </a:rPr>
              <a:t>) is the </a:t>
            </a:r>
            <a:r>
              <a:rPr lang="en-US" sz="2800" u="sng" dirty="0">
                <a:latin typeface="Palatino Linotype"/>
                <a:cs typeface="Palatino Linotype"/>
              </a:rPr>
              <a:t>product</a:t>
            </a:r>
            <a:r>
              <a:rPr lang="en-US" sz="2800" dirty="0">
                <a:latin typeface="Palatino Linotype"/>
                <a:cs typeface="Palatino Linotype"/>
              </a:rPr>
              <a:t>. </a:t>
            </a:r>
            <a:endParaRPr lang="en-US" sz="28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sz="2800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sz="2800" dirty="0">
              <a:latin typeface="Palatino Linotype"/>
              <a:cs typeface="Palatino Linotype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1157" y="4642189"/>
            <a:ext cx="6606712" cy="1486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1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Common Symbols in Chemical Reactions</a:t>
            </a:r>
            <a:endParaRPr lang="en-US" dirty="0">
              <a:latin typeface="Marker Felt"/>
              <a:cs typeface="Marker Felt"/>
            </a:endParaRPr>
          </a:p>
        </p:txBody>
      </p:sp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1402504"/>
              </p:ext>
            </p:extLst>
          </p:nvPr>
        </p:nvGraphicFramePr>
        <p:xfrm>
          <a:off x="348716" y="1417638"/>
          <a:ext cx="8465920" cy="559159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Document" r:id="rId4" imgW="6096000" imgH="4533900" progId="Word.Document.12">
                  <p:embed/>
                </p:oleObj>
              </mc:Choice>
              <mc:Fallback>
                <p:oleObj name="Document" r:id="rId4" imgW="6096000" imgH="4533900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48716" y="1417638"/>
                        <a:ext cx="8465920" cy="559159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8023485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Let’s Try it in Reverse!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953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Look at the following reaction in shorthand notation and describe the reaction in </a:t>
            </a:r>
            <a:r>
              <a:rPr lang="en-US" dirty="0" smtClean="0"/>
              <a:t>words</a:t>
            </a:r>
            <a:r>
              <a:rPr lang="en-US" dirty="0"/>
              <a:t>: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Cu</a:t>
            </a:r>
            <a:r>
              <a:rPr lang="en-US" dirty="0"/>
              <a:t>(</a:t>
            </a:r>
            <a:r>
              <a:rPr lang="en-US" i="1" dirty="0"/>
              <a:t>s</a:t>
            </a:r>
            <a:r>
              <a:rPr lang="en-US" dirty="0"/>
              <a:t>) + AgNO3(</a:t>
            </a:r>
            <a:r>
              <a:rPr lang="en-US" i="1" dirty="0" err="1"/>
              <a:t>aq</a:t>
            </a:r>
            <a:r>
              <a:rPr lang="en-US" dirty="0"/>
              <a:t>) → Cu(NO3 )2(</a:t>
            </a:r>
            <a:r>
              <a:rPr lang="en-US" i="1" dirty="0" err="1"/>
              <a:t>aq</a:t>
            </a:r>
            <a:r>
              <a:rPr lang="en-US" dirty="0"/>
              <a:t>) + Ag(</a:t>
            </a:r>
            <a:r>
              <a:rPr lang="en-US" i="1" dirty="0"/>
              <a:t>s</a:t>
            </a:r>
            <a:r>
              <a:rPr lang="en-US" dirty="0"/>
              <a:t>)</a:t>
            </a:r>
            <a:br>
              <a:rPr lang="en-US" dirty="0"/>
            </a:b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434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Let’s Try it in Reverse!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953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Look at the following reaction in shorthand notation and describe the reaction in </a:t>
            </a:r>
            <a:r>
              <a:rPr lang="en-US" dirty="0" smtClean="0"/>
              <a:t>words</a:t>
            </a:r>
            <a:r>
              <a:rPr lang="en-US" dirty="0"/>
              <a:t>: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Cu</a:t>
            </a:r>
            <a:r>
              <a:rPr lang="en-US" dirty="0"/>
              <a:t>(</a:t>
            </a:r>
            <a:r>
              <a:rPr lang="en-US" i="1" dirty="0"/>
              <a:t>s</a:t>
            </a:r>
            <a:r>
              <a:rPr lang="en-US" dirty="0"/>
              <a:t>) + AgNO3(</a:t>
            </a:r>
            <a:r>
              <a:rPr lang="en-US" i="1" dirty="0" err="1"/>
              <a:t>aq</a:t>
            </a:r>
            <a:r>
              <a:rPr lang="en-US" dirty="0"/>
              <a:t>) → Cu(NO3 )2(</a:t>
            </a:r>
            <a:r>
              <a:rPr lang="en-US" i="1" dirty="0" err="1"/>
              <a:t>aq</a:t>
            </a:r>
            <a:r>
              <a:rPr lang="en-US" dirty="0"/>
              <a:t>) + Ag(</a:t>
            </a:r>
            <a:r>
              <a:rPr lang="en-US" i="1" dirty="0"/>
              <a:t>s</a:t>
            </a:r>
            <a:r>
              <a:rPr lang="en-US" dirty="0"/>
              <a:t>)</a:t>
            </a:r>
            <a:br>
              <a:rPr lang="en-US" dirty="0"/>
            </a:b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3621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Let’s Try it in Reverse!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9534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Look at the following reaction in shorthand notation and describe the reaction in </a:t>
            </a:r>
            <a:r>
              <a:rPr lang="en-US" dirty="0" smtClean="0"/>
              <a:t>words</a:t>
            </a:r>
            <a:r>
              <a:rPr lang="en-US" dirty="0"/>
              <a:t>: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Cu</a:t>
            </a:r>
            <a:r>
              <a:rPr lang="en-US" dirty="0"/>
              <a:t>(</a:t>
            </a:r>
            <a:r>
              <a:rPr lang="en-US" i="1" dirty="0"/>
              <a:t>s</a:t>
            </a:r>
            <a:r>
              <a:rPr lang="en-US" dirty="0"/>
              <a:t>) + AgNO3(</a:t>
            </a:r>
            <a:r>
              <a:rPr lang="en-US" i="1" dirty="0" err="1"/>
              <a:t>aq</a:t>
            </a:r>
            <a:r>
              <a:rPr lang="en-US" dirty="0"/>
              <a:t>) → Cu(NO3 )2(</a:t>
            </a:r>
            <a:r>
              <a:rPr lang="en-US" i="1" dirty="0" err="1"/>
              <a:t>aq</a:t>
            </a:r>
            <a:r>
              <a:rPr lang="en-US" dirty="0"/>
              <a:t>) + Ag(</a:t>
            </a:r>
            <a:r>
              <a:rPr lang="en-US" i="1" dirty="0"/>
              <a:t>s</a:t>
            </a:r>
            <a:r>
              <a:rPr lang="en-US" dirty="0"/>
              <a:t>)</a:t>
            </a:r>
            <a:br>
              <a:rPr lang="en-US" dirty="0"/>
            </a:b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53621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Let’s Try it in Reverse!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95348" cy="509191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dirty="0"/>
              <a:t>Look at the following reaction in shorthand notation and describe the reaction in </a:t>
            </a:r>
            <a:r>
              <a:rPr lang="en-US" dirty="0" smtClean="0"/>
              <a:t>words</a:t>
            </a:r>
            <a:r>
              <a:rPr lang="en-US" dirty="0"/>
              <a:t>: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Cu</a:t>
            </a:r>
            <a:r>
              <a:rPr lang="en-US" dirty="0"/>
              <a:t>(</a:t>
            </a:r>
            <a:r>
              <a:rPr lang="en-US" i="1" dirty="0"/>
              <a:t>s</a:t>
            </a:r>
            <a:r>
              <a:rPr lang="en-US" dirty="0"/>
              <a:t>) + AgNO3(</a:t>
            </a:r>
            <a:r>
              <a:rPr lang="en-US" i="1" dirty="0" err="1"/>
              <a:t>aq</a:t>
            </a:r>
            <a:r>
              <a:rPr lang="en-US" dirty="0"/>
              <a:t>) → Cu(NO3 )2(</a:t>
            </a:r>
            <a:r>
              <a:rPr lang="en-US" i="1" dirty="0" err="1"/>
              <a:t>aq</a:t>
            </a:r>
            <a:r>
              <a:rPr lang="en-US" dirty="0"/>
              <a:t>) + Ag(</a:t>
            </a:r>
            <a:r>
              <a:rPr lang="en-US" i="1" dirty="0"/>
              <a:t>s</a:t>
            </a:r>
            <a:r>
              <a:rPr lang="en-US" dirty="0"/>
              <a:t>)</a:t>
            </a:r>
            <a:br>
              <a:rPr lang="en-US" dirty="0"/>
            </a:br>
            <a:endParaRPr lang="en-US" dirty="0" smtClean="0"/>
          </a:p>
          <a:p>
            <a:pPr marL="0" indent="0">
              <a:buNone/>
            </a:pPr>
            <a:r>
              <a:rPr lang="en-US" b="1" dirty="0" smtClean="0"/>
              <a:t>Answer: </a:t>
            </a:r>
            <a:r>
              <a:rPr lang="en-US" dirty="0" smtClean="0"/>
              <a:t>solid </a:t>
            </a:r>
            <a:r>
              <a:rPr lang="en-US" dirty="0"/>
              <a:t>copper reacts with an aqueous solution of silver </a:t>
            </a:r>
            <a:r>
              <a:rPr lang="en-US" dirty="0" smtClean="0"/>
              <a:t>nitrate </a:t>
            </a:r>
            <a:r>
              <a:rPr lang="en-US" dirty="0"/>
              <a:t>to produce a solution of copper(II) nitrate and solid </a:t>
            </a:r>
            <a:r>
              <a:rPr lang="en-US" dirty="0" smtClean="0"/>
              <a:t>silver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153621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Example 1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Write the </a:t>
            </a:r>
            <a:r>
              <a:rPr lang="en-US" dirty="0"/>
              <a:t>following </a:t>
            </a:r>
            <a:r>
              <a:rPr lang="en-US" dirty="0" smtClean="0"/>
              <a:t>skeletal equation as a word equation: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HCl</a:t>
            </a:r>
            <a:r>
              <a:rPr lang="en-US" dirty="0"/>
              <a:t>(</a:t>
            </a:r>
            <a:r>
              <a:rPr lang="en-US" i="1" dirty="0" err="1"/>
              <a:t>aq</a:t>
            </a:r>
            <a:r>
              <a:rPr lang="en-US" dirty="0"/>
              <a:t>) + </a:t>
            </a:r>
            <a:r>
              <a:rPr lang="en-US" dirty="0" err="1"/>
              <a:t>NaOH</a:t>
            </a:r>
            <a:r>
              <a:rPr lang="en-US" dirty="0"/>
              <a:t>(</a:t>
            </a:r>
            <a:r>
              <a:rPr lang="en-US" i="1" dirty="0" err="1"/>
              <a:t>aq</a:t>
            </a:r>
            <a:r>
              <a:rPr lang="en-US" dirty="0"/>
              <a:t>) → </a:t>
            </a:r>
            <a:r>
              <a:rPr lang="en-US" dirty="0" err="1"/>
              <a:t>NaCl</a:t>
            </a:r>
            <a:r>
              <a:rPr lang="en-US" dirty="0"/>
              <a:t>(</a:t>
            </a:r>
            <a:r>
              <a:rPr lang="en-US" i="1" dirty="0" err="1"/>
              <a:t>aq</a:t>
            </a:r>
            <a:r>
              <a:rPr lang="en-US" dirty="0"/>
              <a:t>) + H2O(</a:t>
            </a:r>
            <a:r>
              <a:rPr lang="en-US" i="1" dirty="0"/>
              <a:t>l</a:t>
            </a:r>
            <a:r>
              <a:rPr lang="en-US" dirty="0"/>
              <a:t>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059017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Example 1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/>
              <a:t>Write the </a:t>
            </a:r>
            <a:r>
              <a:rPr lang="en-US" dirty="0"/>
              <a:t>following </a:t>
            </a:r>
            <a:r>
              <a:rPr lang="en-US" dirty="0" smtClean="0"/>
              <a:t>skeletal equation as a word equation: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err="1" smtClean="0"/>
              <a:t>HCl</a:t>
            </a:r>
            <a:r>
              <a:rPr lang="en-US" dirty="0"/>
              <a:t>(</a:t>
            </a:r>
            <a:r>
              <a:rPr lang="en-US" i="1" dirty="0" err="1"/>
              <a:t>aq</a:t>
            </a:r>
            <a:r>
              <a:rPr lang="en-US" dirty="0"/>
              <a:t>) + </a:t>
            </a:r>
            <a:r>
              <a:rPr lang="en-US" dirty="0" err="1"/>
              <a:t>NaOH</a:t>
            </a:r>
            <a:r>
              <a:rPr lang="en-US" dirty="0"/>
              <a:t>(</a:t>
            </a:r>
            <a:r>
              <a:rPr lang="en-US" i="1" dirty="0" err="1"/>
              <a:t>aq</a:t>
            </a:r>
            <a:r>
              <a:rPr lang="en-US" dirty="0"/>
              <a:t>) → </a:t>
            </a:r>
            <a:r>
              <a:rPr lang="en-US" dirty="0" err="1"/>
              <a:t>NaCl</a:t>
            </a:r>
            <a:r>
              <a:rPr lang="en-US" dirty="0"/>
              <a:t>(</a:t>
            </a:r>
            <a:r>
              <a:rPr lang="en-US" i="1" dirty="0" err="1"/>
              <a:t>aq</a:t>
            </a:r>
            <a:r>
              <a:rPr lang="en-US" dirty="0"/>
              <a:t>) + H2O(</a:t>
            </a:r>
            <a:r>
              <a:rPr lang="en-US" i="1" dirty="0"/>
              <a:t>l</a:t>
            </a:r>
            <a:r>
              <a:rPr lang="en-US" dirty="0"/>
              <a:t>) 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An aqueous solution of hydrochloric acid reacts with an aqueous solution of sodium hydroxide to produce an aqueous solution of sodium chloride and liquid water. 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85452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Chemical Reactions 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Chemical reactions are part of our daily lives. From cooking in the kitchen, to driving a car, these reactions are commonplace.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BUT check out these more </a:t>
            </a:r>
            <a:r>
              <a:rPr lang="en-US" dirty="0"/>
              <a:t>exotic and </a:t>
            </a:r>
            <a:r>
              <a:rPr lang="en-US" dirty="0" smtClean="0"/>
              <a:t>amazing reactions! 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505054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Example 2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Write the following </a:t>
            </a:r>
            <a:r>
              <a:rPr lang="en-US" u="sng" dirty="0" smtClean="0">
                <a:latin typeface="Palatino Linotype"/>
                <a:cs typeface="Palatino Linotype"/>
              </a:rPr>
              <a:t>word equation</a:t>
            </a:r>
            <a:r>
              <a:rPr lang="en-US" dirty="0" smtClean="0">
                <a:latin typeface="Palatino Linotype"/>
                <a:cs typeface="Palatino Linotype"/>
              </a:rPr>
              <a:t> as a </a:t>
            </a:r>
            <a:r>
              <a:rPr lang="en-US" u="sng" dirty="0" smtClean="0">
                <a:latin typeface="Palatino Linotype"/>
                <a:cs typeface="Palatino Linotype"/>
              </a:rPr>
              <a:t>skeletal equation</a:t>
            </a:r>
            <a:r>
              <a:rPr lang="en-US" dirty="0" smtClean="0">
                <a:latin typeface="Palatino Linotype"/>
                <a:cs typeface="Palatino Linotype"/>
              </a:rPr>
              <a:t>: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Gaseous </a:t>
            </a:r>
            <a:r>
              <a:rPr lang="en-US" dirty="0">
                <a:latin typeface="Palatino Linotype"/>
                <a:cs typeface="Palatino Linotype"/>
              </a:rPr>
              <a:t>propane, C3H8, burns in oxygen gas to produce gaseous carbon dioxide and liquid water.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29138675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Example 2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Write the following </a:t>
            </a:r>
            <a:r>
              <a:rPr lang="en-US" u="sng" dirty="0" smtClean="0">
                <a:latin typeface="Palatino Linotype"/>
                <a:cs typeface="Palatino Linotype"/>
              </a:rPr>
              <a:t>word equation</a:t>
            </a:r>
            <a:r>
              <a:rPr lang="en-US" dirty="0" smtClean="0">
                <a:latin typeface="Palatino Linotype"/>
                <a:cs typeface="Palatino Linotype"/>
              </a:rPr>
              <a:t> as a </a:t>
            </a:r>
            <a:r>
              <a:rPr lang="en-US" u="sng" dirty="0" smtClean="0">
                <a:latin typeface="Palatino Linotype"/>
                <a:cs typeface="Palatino Linotype"/>
              </a:rPr>
              <a:t>skeletal equation</a:t>
            </a:r>
            <a:r>
              <a:rPr lang="en-US" dirty="0" smtClean="0">
                <a:latin typeface="Palatino Linotype"/>
                <a:cs typeface="Palatino Linotype"/>
              </a:rPr>
              <a:t>: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Gaseous </a:t>
            </a:r>
            <a:r>
              <a:rPr lang="en-US" dirty="0">
                <a:latin typeface="Palatino Linotype"/>
                <a:cs typeface="Palatino Linotype"/>
              </a:rPr>
              <a:t>propane, C3H8, burns in oxygen gas to produce gaseous carbon dioxide and liquid water. </a:t>
            </a: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/>
              <a:t>C</a:t>
            </a:r>
            <a:r>
              <a:rPr lang="en-US" baseline="-25000" dirty="0"/>
              <a:t>3</a:t>
            </a:r>
            <a:r>
              <a:rPr lang="en-US" dirty="0"/>
              <a:t>H</a:t>
            </a:r>
            <a:r>
              <a:rPr lang="en-US" baseline="-25000" dirty="0"/>
              <a:t>8</a:t>
            </a:r>
            <a:r>
              <a:rPr lang="en-US" dirty="0"/>
              <a:t>(</a:t>
            </a:r>
            <a:r>
              <a:rPr lang="en-US" i="1" dirty="0"/>
              <a:t>g</a:t>
            </a:r>
            <a:r>
              <a:rPr lang="en-US" dirty="0"/>
              <a:t>) + O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i="1" dirty="0"/>
              <a:t>g</a:t>
            </a:r>
            <a:r>
              <a:rPr lang="en-US" dirty="0"/>
              <a:t>) → CO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i="1" dirty="0"/>
              <a:t>g</a:t>
            </a:r>
            <a:r>
              <a:rPr lang="en-US" dirty="0"/>
              <a:t>) + H</a:t>
            </a:r>
            <a:r>
              <a:rPr lang="en-US" baseline="-25000" dirty="0"/>
              <a:t>2</a:t>
            </a:r>
            <a:r>
              <a:rPr lang="en-US" dirty="0"/>
              <a:t>O(</a:t>
            </a:r>
            <a:r>
              <a:rPr lang="en-US" i="1" dirty="0"/>
              <a:t>l</a:t>
            </a:r>
            <a:r>
              <a:rPr lang="en-US" dirty="0"/>
              <a:t>)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81633760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Example 3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Write the following </a:t>
            </a:r>
            <a:r>
              <a:rPr lang="en-US" u="sng" dirty="0">
                <a:latin typeface="Palatino Linotype"/>
                <a:cs typeface="Palatino Linotype"/>
              </a:rPr>
              <a:t>word equation</a:t>
            </a:r>
            <a:r>
              <a:rPr lang="en-US" dirty="0">
                <a:latin typeface="Palatino Linotype"/>
                <a:cs typeface="Palatino Linotype"/>
              </a:rPr>
              <a:t> as a </a:t>
            </a:r>
            <a:r>
              <a:rPr lang="en-US" u="sng" dirty="0">
                <a:latin typeface="Palatino Linotype"/>
                <a:cs typeface="Palatino Linotype"/>
              </a:rPr>
              <a:t>skeletal equation</a:t>
            </a:r>
            <a:r>
              <a:rPr lang="en-US" dirty="0">
                <a:latin typeface="Palatino Linotype"/>
                <a:cs typeface="Palatino Linotype"/>
              </a:rPr>
              <a:t>:</a:t>
            </a: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Hydrogen </a:t>
            </a:r>
            <a:r>
              <a:rPr lang="en-US" dirty="0">
                <a:latin typeface="Palatino Linotype"/>
                <a:cs typeface="Palatino Linotype"/>
              </a:rPr>
              <a:t>fluoride gas reacts with an aqueous solution of potassium carbonate to produce an aqueous </a:t>
            </a:r>
            <a:r>
              <a:rPr lang="en-US" dirty="0" smtClean="0">
                <a:latin typeface="Palatino Linotype"/>
                <a:cs typeface="Palatino Linotype"/>
              </a:rPr>
              <a:t>solution </a:t>
            </a:r>
            <a:r>
              <a:rPr lang="en-US" dirty="0">
                <a:latin typeface="Palatino Linotype"/>
                <a:cs typeface="Palatino Linotype"/>
              </a:rPr>
              <a:t>of potassium fluoride, liquid water, and gaseous carbon dioxide. </a:t>
            </a: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411691160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Example 3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Write the following </a:t>
            </a:r>
            <a:r>
              <a:rPr lang="en-US" u="sng" dirty="0">
                <a:latin typeface="Palatino Linotype"/>
                <a:cs typeface="Palatino Linotype"/>
              </a:rPr>
              <a:t>word equation</a:t>
            </a:r>
            <a:r>
              <a:rPr lang="en-US" dirty="0">
                <a:latin typeface="Palatino Linotype"/>
                <a:cs typeface="Palatino Linotype"/>
              </a:rPr>
              <a:t> as a </a:t>
            </a:r>
            <a:r>
              <a:rPr lang="en-US" u="sng" dirty="0">
                <a:latin typeface="Palatino Linotype"/>
                <a:cs typeface="Palatino Linotype"/>
              </a:rPr>
              <a:t>skeletal equation</a:t>
            </a:r>
            <a:r>
              <a:rPr lang="en-US" dirty="0">
                <a:latin typeface="Palatino Linotype"/>
                <a:cs typeface="Palatino Linotype"/>
              </a:rPr>
              <a:t>:</a:t>
            </a: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Hydrogen </a:t>
            </a:r>
            <a:r>
              <a:rPr lang="en-US" dirty="0">
                <a:latin typeface="Palatino Linotype"/>
                <a:cs typeface="Palatino Linotype"/>
              </a:rPr>
              <a:t>fluoride gas reacts with an aqueous solution of potassium carbonate to produce an aqueous </a:t>
            </a:r>
            <a:r>
              <a:rPr lang="en-US" dirty="0" smtClean="0">
                <a:latin typeface="Palatino Linotype"/>
                <a:cs typeface="Palatino Linotype"/>
              </a:rPr>
              <a:t>solution </a:t>
            </a:r>
            <a:r>
              <a:rPr lang="en-US" dirty="0">
                <a:latin typeface="Palatino Linotype"/>
                <a:cs typeface="Palatino Linotype"/>
              </a:rPr>
              <a:t>of potassium fluoride, liquid water, and gaseous carbon dioxide. </a:t>
            </a: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65691062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Example 3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Write the following </a:t>
            </a:r>
            <a:r>
              <a:rPr lang="en-US" u="sng" dirty="0">
                <a:latin typeface="Palatino Linotype"/>
                <a:cs typeface="Palatino Linotype"/>
              </a:rPr>
              <a:t>word equation</a:t>
            </a:r>
            <a:r>
              <a:rPr lang="en-US" dirty="0">
                <a:latin typeface="Palatino Linotype"/>
                <a:cs typeface="Palatino Linotype"/>
              </a:rPr>
              <a:t> as a </a:t>
            </a:r>
            <a:r>
              <a:rPr lang="en-US" u="sng" dirty="0">
                <a:latin typeface="Palatino Linotype"/>
                <a:cs typeface="Palatino Linotype"/>
              </a:rPr>
              <a:t>skeletal equation</a:t>
            </a:r>
            <a:r>
              <a:rPr lang="en-US" dirty="0">
                <a:latin typeface="Palatino Linotype"/>
                <a:cs typeface="Palatino Linotype"/>
              </a:rPr>
              <a:t>:</a:t>
            </a: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Hydrogen </a:t>
            </a:r>
            <a:r>
              <a:rPr lang="en-US" dirty="0">
                <a:latin typeface="Palatino Linotype"/>
                <a:cs typeface="Palatino Linotype"/>
              </a:rPr>
              <a:t>fluoride gas reacts with an aqueous solution of potassium carbonate to produce an aqueous </a:t>
            </a:r>
            <a:r>
              <a:rPr lang="en-US" dirty="0" smtClean="0">
                <a:latin typeface="Palatino Linotype"/>
                <a:cs typeface="Palatino Linotype"/>
              </a:rPr>
              <a:t>solution </a:t>
            </a:r>
            <a:r>
              <a:rPr lang="en-US" dirty="0">
                <a:latin typeface="Palatino Linotype"/>
                <a:cs typeface="Palatino Linotype"/>
              </a:rPr>
              <a:t>of potassium fluoride, liquid water, and gaseous carbon dioxide. </a:t>
            </a: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/>
              <a:t>HF(</a:t>
            </a:r>
            <a:r>
              <a:rPr lang="en-US" i="1" dirty="0"/>
              <a:t>g</a:t>
            </a:r>
            <a:r>
              <a:rPr lang="en-US" dirty="0"/>
              <a:t>) + K</a:t>
            </a:r>
            <a:r>
              <a:rPr lang="en-US" baseline="-25000" dirty="0"/>
              <a:t>2</a:t>
            </a:r>
            <a:r>
              <a:rPr lang="en-US" dirty="0"/>
              <a:t>CO</a:t>
            </a:r>
            <a:r>
              <a:rPr lang="en-US" baseline="-25000" dirty="0"/>
              <a:t>3</a:t>
            </a:r>
            <a:r>
              <a:rPr lang="en-US" dirty="0"/>
              <a:t>(</a:t>
            </a:r>
            <a:r>
              <a:rPr lang="en-US" i="1" dirty="0" err="1"/>
              <a:t>aq</a:t>
            </a:r>
            <a:r>
              <a:rPr lang="en-US" dirty="0"/>
              <a:t>) → KF(</a:t>
            </a:r>
            <a:r>
              <a:rPr lang="en-US" i="1" dirty="0" err="1"/>
              <a:t>aq</a:t>
            </a:r>
            <a:r>
              <a:rPr lang="en-US" dirty="0"/>
              <a:t>) + H</a:t>
            </a:r>
            <a:r>
              <a:rPr lang="en-US" baseline="-25000" dirty="0"/>
              <a:t>2</a:t>
            </a:r>
            <a:r>
              <a:rPr lang="en-US" dirty="0"/>
              <a:t>O(</a:t>
            </a:r>
            <a:r>
              <a:rPr lang="en-US" i="1" dirty="0"/>
              <a:t>l</a:t>
            </a:r>
            <a:r>
              <a:rPr lang="en-US" dirty="0"/>
              <a:t>) + CO</a:t>
            </a:r>
            <a:r>
              <a:rPr lang="en-US" baseline="-25000" dirty="0"/>
              <a:t>2</a:t>
            </a:r>
            <a:r>
              <a:rPr lang="en-US" dirty="0"/>
              <a:t>(</a:t>
            </a:r>
            <a:r>
              <a:rPr lang="en-US" i="1" dirty="0"/>
              <a:t>g</a:t>
            </a:r>
            <a:r>
              <a:rPr lang="en-US" dirty="0"/>
              <a:t>) </a:t>
            </a: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66511921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Summary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Palatino Linotype"/>
                <a:cs typeface="Palatino Linotype"/>
              </a:rPr>
              <a:t>A chemical reaction is the process in which one or more substances are changed into one or more new substances. </a:t>
            </a:r>
          </a:p>
          <a:p>
            <a:r>
              <a:rPr lang="en-US" dirty="0">
                <a:latin typeface="Palatino Linotype"/>
                <a:cs typeface="Palatino Linotype"/>
              </a:rPr>
              <a:t>Chemical reactions are represented by chemical equations. </a:t>
            </a:r>
            <a:endParaRPr lang="en-US" dirty="0" smtClean="0">
              <a:latin typeface="Palatino Linotype"/>
              <a:cs typeface="Palatino Linotype"/>
            </a:endParaRPr>
          </a:p>
          <a:p>
            <a:r>
              <a:rPr lang="en-US" dirty="0" smtClean="0">
                <a:latin typeface="Palatino Linotype"/>
                <a:cs typeface="Palatino Linotype"/>
              </a:rPr>
              <a:t>Chemical equations have reactants on the left, an arrow that symbolizes “produces”, and the products on the right.</a:t>
            </a:r>
            <a:endParaRPr lang="en-US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4037000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Potassium Chlorate and Gummy Bear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  <a:hlinkClick r:id="rId2"/>
              </a:rPr>
              <a:t>https://www.youtube.com/watch?feature=player_embedded&amp;v=txkRCIPSsjM</a:t>
            </a: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 smtClean="0">
              <a:latin typeface="Palatino Linotype"/>
              <a:cs typeface="Palatino Linotype"/>
            </a:endParaRPr>
          </a:p>
          <a:p>
            <a:r>
              <a:rPr lang="en-US" dirty="0" smtClean="0">
                <a:latin typeface="Palatino Linotype"/>
                <a:cs typeface="Palatino Linotype"/>
              </a:rPr>
              <a:t>Potassium </a:t>
            </a:r>
            <a:r>
              <a:rPr lang="en-US" dirty="0">
                <a:latin typeface="Palatino Linotype"/>
                <a:cs typeface="Palatino Linotype"/>
              </a:rPr>
              <a:t>Chlorate </a:t>
            </a:r>
            <a:r>
              <a:rPr lang="en-US" dirty="0" smtClean="0">
                <a:latin typeface="Palatino Linotype"/>
                <a:cs typeface="Palatino Linotype"/>
              </a:rPr>
              <a:t>is </a:t>
            </a:r>
            <a:r>
              <a:rPr lang="en-US" dirty="0">
                <a:latin typeface="Palatino Linotype"/>
                <a:cs typeface="Palatino Linotype"/>
              </a:rPr>
              <a:t>often used </a:t>
            </a:r>
            <a:r>
              <a:rPr lang="en-US" dirty="0" smtClean="0">
                <a:latin typeface="Palatino Linotype"/>
                <a:cs typeface="Palatino Linotype"/>
              </a:rPr>
              <a:t>in </a:t>
            </a:r>
            <a:r>
              <a:rPr lang="en-US" dirty="0">
                <a:latin typeface="Palatino Linotype"/>
                <a:cs typeface="Palatino Linotype"/>
              </a:rPr>
              <a:t>fireworks and explosives. </a:t>
            </a:r>
            <a:endParaRPr lang="en-US" dirty="0" smtClean="0">
              <a:latin typeface="Palatino Linotype"/>
              <a:cs typeface="Palatino Linotype"/>
            </a:endParaRPr>
          </a:p>
          <a:p>
            <a:r>
              <a:rPr lang="en-US" dirty="0" smtClean="0">
                <a:latin typeface="Palatino Linotype"/>
                <a:cs typeface="Palatino Linotype"/>
              </a:rPr>
              <a:t>When it is </a:t>
            </a:r>
            <a:r>
              <a:rPr lang="en-US" dirty="0">
                <a:latin typeface="Palatino Linotype"/>
                <a:cs typeface="Palatino Linotype"/>
              </a:rPr>
              <a:t>heated to melting point, any item added to it will cause a rapid disintegration in the form of an explosion (as we see in the video above). </a:t>
            </a:r>
            <a:endParaRPr lang="en-US" dirty="0" smtClean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30117301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>
                <a:latin typeface="Marker Felt"/>
                <a:cs typeface="Marker Felt"/>
              </a:rPr>
              <a:t>Sodium Acetate Super Saturation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>
                <a:hlinkClick r:id="rId2"/>
              </a:rPr>
              <a:t>https://www.youtube.com/watch?feature=player_embedded&amp;v=</a:t>
            </a:r>
            <a:r>
              <a:rPr lang="en-US" dirty="0" smtClean="0">
                <a:hlinkClick r:id="rId2"/>
              </a:rPr>
              <a:t>uy6eKm8IRdI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3301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Marker Felt"/>
                <a:cs typeface="Marker Felt"/>
              </a:rPr>
              <a:t>Lesson Objectives</a:t>
            </a:r>
            <a:r>
              <a:rPr lang="en-US" b="1" dirty="0" smtClean="0">
                <a:latin typeface="Marker Felt"/>
                <a:cs typeface="Marker Felt"/>
              </a:rPr>
              <a:t>: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4" name="Subtitle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Explain </a:t>
            </a:r>
            <a:r>
              <a:rPr lang="en-US" sz="2800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what happens during a chemical </a:t>
            </a:r>
            <a:r>
              <a:rPr lang="en-US" sz="2800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reaction</a:t>
            </a:r>
          </a:p>
          <a:p>
            <a:pPr marL="0" indent="0" algn="l">
              <a:buNone/>
            </a:pPr>
            <a:endParaRPr lang="en-US" sz="2800" dirty="0" smtClean="0">
              <a:solidFill>
                <a:schemeClr val="tx1"/>
              </a:solidFill>
              <a:latin typeface="Palatino Linotype"/>
              <a:cs typeface="Palatino Linotype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Identify the reactants and products in any chemical </a:t>
            </a:r>
            <a:r>
              <a:rPr lang="en-US" sz="2800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reaction</a:t>
            </a:r>
          </a:p>
          <a:p>
            <a:pPr marL="0" indent="0" algn="l">
              <a:buNone/>
            </a:pPr>
            <a:endParaRPr lang="en-US" sz="2800" dirty="0" smtClean="0">
              <a:solidFill>
                <a:schemeClr val="tx1"/>
              </a:solidFill>
              <a:latin typeface="Palatino Linotype"/>
              <a:cs typeface="Palatino Linotype"/>
            </a:endParaRPr>
          </a:p>
          <a:p>
            <a:pPr marL="514350" indent="-514350" algn="l">
              <a:buFont typeface="+mj-lt"/>
              <a:buAutoNum type="arabicPeriod"/>
            </a:pPr>
            <a:r>
              <a:rPr lang="en-US" sz="2800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Use the common symbols (s), (l), (g), (</a:t>
            </a:r>
            <a:r>
              <a:rPr lang="en-US" sz="2800" dirty="0" err="1" smtClean="0">
                <a:solidFill>
                  <a:schemeClr val="tx1"/>
                </a:solidFill>
                <a:latin typeface="Palatino Linotype"/>
                <a:cs typeface="Palatino Linotype"/>
              </a:rPr>
              <a:t>aq</a:t>
            </a:r>
            <a:r>
              <a:rPr lang="en-US" sz="2800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), and </a:t>
            </a:r>
            <a:r>
              <a:rPr lang="en-US" sz="2800" dirty="0" smtClean="0">
                <a:solidFill>
                  <a:schemeClr val="tx1"/>
                </a:solidFill>
                <a:latin typeface="Palatino Linotype"/>
                <a:cs typeface="Palatino Linotype"/>
              </a:rPr>
              <a:t>“</a:t>
            </a:r>
            <a:r>
              <a:rPr lang="en-US" sz="2800" dirty="0" smtClean="0">
                <a:solidFill>
                  <a:schemeClr val="tx1"/>
                </a:solidFill>
                <a:latin typeface="Palatino Linotype"/>
                <a:cs typeface="Palatino Linotype"/>
                <a:sym typeface="Wingdings"/>
              </a:rPr>
              <a:t>” </a:t>
            </a:r>
            <a:r>
              <a:rPr lang="en-US" sz="2800" dirty="0" smtClean="0">
                <a:solidFill>
                  <a:schemeClr val="tx1"/>
                </a:solidFill>
                <a:latin typeface="Palatino Linotype"/>
                <a:cs typeface="Palatino Linotype"/>
                <a:sym typeface="Wingdings"/>
              </a:rPr>
              <a:t>appropriately</a:t>
            </a:r>
            <a:endParaRPr lang="en-US" sz="2800" dirty="0">
              <a:solidFill>
                <a:schemeClr val="tx1"/>
              </a:solidFill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252736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Introduction 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b="1" dirty="0" smtClean="0">
                <a:latin typeface="Palatino Linotype"/>
                <a:cs typeface="Palatino Linotype"/>
              </a:rPr>
              <a:t>Chemical reaction: </a:t>
            </a:r>
            <a:r>
              <a:rPr lang="en-US" sz="2800" dirty="0">
                <a:latin typeface="Palatino Linotype"/>
                <a:cs typeface="Palatino Linotype"/>
              </a:rPr>
              <a:t>occurs when one or more chemicals react to become </a:t>
            </a:r>
            <a:r>
              <a:rPr lang="en-US" sz="2800" u="sng" dirty="0">
                <a:latin typeface="Palatino Linotype"/>
                <a:cs typeface="Palatino Linotype"/>
              </a:rPr>
              <a:t>different</a:t>
            </a:r>
            <a:r>
              <a:rPr lang="en-US" sz="2800" dirty="0">
                <a:latin typeface="Palatino Linotype"/>
                <a:cs typeface="Palatino Linotype"/>
              </a:rPr>
              <a:t> chemicals. </a:t>
            </a:r>
            <a:endParaRPr lang="en-US" sz="2800" dirty="0" smtClean="0">
              <a:latin typeface="Palatino Linotype"/>
              <a:cs typeface="Palatino Linotype"/>
            </a:endParaRPr>
          </a:p>
          <a:p>
            <a:pPr lvl="2"/>
            <a:r>
              <a:rPr lang="en-US" dirty="0"/>
              <a:t>A</a:t>
            </a:r>
            <a:r>
              <a:rPr lang="en-US" dirty="0" smtClean="0"/>
              <a:t>toms </a:t>
            </a:r>
            <a:r>
              <a:rPr lang="en-US" dirty="0"/>
              <a:t>rearrange, bonds are broken, new bonds are formed, and the chemical's identity is actually changed.</a:t>
            </a: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sz="2800" dirty="0" smtClean="0">
              <a:latin typeface="Palatino Linotype"/>
              <a:cs typeface="Palatino Linotype"/>
            </a:endParaRPr>
          </a:p>
          <a:p>
            <a:r>
              <a:rPr lang="en-US" sz="2800" b="1" dirty="0" smtClean="0">
                <a:latin typeface="Palatino Linotype"/>
                <a:cs typeface="Palatino Linotype"/>
              </a:rPr>
              <a:t>Reactants: </a:t>
            </a:r>
            <a:r>
              <a:rPr lang="en-US" sz="2800" dirty="0" smtClean="0">
                <a:latin typeface="Palatino Linotype"/>
                <a:cs typeface="Palatino Linotype"/>
              </a:rPr>
              <a:t>the substances that are present at the beginning of a reaction.</a:t>
            </a:r>
          </a:p>
          <a:p>
            <a:pPr marL="0" indent="0">
              <a:buNone/>
            </a:pPr>
            <a:endParaRPr lang="en-US" sz="2800" dirty="0" smtClean="0">
              <a:latin typeface="Palatino Linotype"/>
              <a:cs typeface="Palatino Linotype"/>
            </a:endParaRPr>
          </a:p>
          <a:p>
            <a:r>
              <a:rPr lang="en-US" sz="2800" b="1" dirty="0" smtClean="0">
                <a:latin typeface="Palatino Linotype"/>
                <a:cs typeface="Palatino Linotype"/>
              </a:rPr>
              <a:t>Products: </a:t>
            </a:r>
            <a:r>
              <a:rPr lang="en-US" sz="2800" dirty="0" smtClean="0">
                <a:latin typeface="Palatino Linotype"/>
                <a:cs typeface="Palatino Linotype"/>
              </a:rPr>
              <a:t>the substances that are present at the end of a reaction </a:t>
            </a:r>
          </a:p>
          <a:p>
            <a:endParaRPr lang="en-US" sz="2800" dirty="0">
              <a:latin typeface="Palatino Linotype"/>
              <a:cs typeface="Palatino Linotype"/>
            </a:endParaRPr>
          </a:p>
        </p:txBody>
      </p:sp>
    </p:spTree>
    <p:extLst>
      <p:ext uri="{BB962C8B-B14F-4D97-AF65-F5344CB8AC3E}">
        <p14:creationId xmlns:p14="http://schemas.microsoft.com/office/powerpoint/2010/main" val="95654309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Marker Felt"/>
                <a:cs typeface="Marker Felt"/>
              </a:rPr>
              <a:t>Chemical Equations</a:t>
            </a:r>
            <a:endParaRPr lang="en-US" dirty="0">
              <a:latin typeface="Marker Felt"/>
              <a:cs typeface="Marker Fe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4337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>
                <a:latin typeface="Palatino Linotype"/>
                <a:cs typeface="Palatino Linotype"/>
              </a:rPr>
              <a:t>The best way to represent what happens during a chemical reaction is by using a </a:t>
            </a:r>
            <a:r>
              <a:rPr lang="en-US" b="1" dirty="0">
                <a:latin typeface="Palatino Linotype"/>
                <a:cs typeface="Palatino Linotype"/>
              </a:rPr>
              <a:t>chemical equation</a:t>
            </a:r>
            <a:r>
              <a:rPr lang="en-US" dirty="0">
                <a:latin typeface="Palatino Linotype"/>
                <a:cs typeface="Palatino Linotype"/>
              </a:rPr>
              <a:t>. </a:t>
            </a:r>
            <a:endParaRPr lang="en-US" dirty="0" smtClean="0">
              <a:latin typeface="Palatino Linotype"/>
              <a:cs typeface="Palatino Linotype"/>
            </a:endParaRPr>
          </a:p>
          <a:p>
            <a:pPr marL="0" indent="0">
              <a:buNone/>
            </a:pPr>
            <a:endParaRPr lang="en-US" dirty="0">
              <a:latin typeface="Palatino Linotype"/>
              <a:cs typeface="Palatino Linotype"/>
            </a:endParaRPr>
          </a:p>
          <a:p>
            <a:pPr marL="0" indent="0">
              <a:buNone/>
            </a:pPr>
            <a:r>
              <a:rPr lang="en-US" dirty="0" smtClean="0">
                <a:latin typeface="Palatino Linotype"/>
                <a:cs typeface="Palatino Linotype"/>
              </a:rPr>
              <a:t>We've </a:t>
            </a:r>
            <a:r>
              <a:rPr lang="en-US" dirty="0">
                <a:latin typeface="Palatino Linotype"/>
                <a:cs typeface="Palatino Linotype"/>
              </a:rPr>
              <a:t>all seen them, even if it was just in cartoons or reruns of Bill Nye. You know, the good 'ole A + B → C. </a:t>
            </a:r>
          </a:p>
          <a:p>
            <a:endParaRPr lang="en-US" dirty="0">
              <a:latin typeface="Palatino Linotype"/>
              <a:cs typeface="Palatino Linotype"/>
            </a:endParaRPr>
          </a:p>
        </p:txBody>
      </p:sp>
      <p:pic>
        <p:nvPicPr>
          <p:cNvPr id="4" name="Picture 3" descr="http://media1.shmoop.com/images/chemistry/chembook_reactions_graphik_2.pn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250" y="4705722"/>
            <a:ext cx="2749550" cy="19964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857548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Insert video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002906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Identify the reactants and the products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 the reactants on the left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 the products on the right 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Place an arrow between them 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Marker Felt"/>
                <a:cs typeface="Marker Felt"/>
              </a:rPr>
              <a:t>Steps </a:t>
            </a:r>
            <a:r>
              <a:rPr lang="en-US" dirty="0" smtClean="0">
                <a:latin typeface="Marker Felt"/>
                <a:cs typeface="Marker Felt"/>
              </a:rPr>
              <a:t>For </a:t>
            </a:r>
            <a:r>
              <a:rPr lang="en-US" dirty="0" smtClean="0">
                <a:latin typeface="Marker Felt"/>
                <a:cs typeface="Marker Felt"/>
              </a:rPr>
              <a:t>Writing </a:t>
            </a:r>
            <a:r>
              <a:rPr lang="en-US" dirty="0" smtClean="0">
                <a:latin typeface="Marker Felt"/>
                <a:cs typeface="Marker Felt"/>
              </a:rPr>
              <a:t>Chemical Equations</a:t>
            </a:r>
            <a:endParaRPr lang="en-US" dirty="0">
              <a:latin typeface="Marker Felt"/>
              <a:cs typeface="Marker Felt"/>
            </a:endParaRPr>
          </a:p>
        </p:txBody>
      </p:sp>
    </p:spTree>
    <p:extLst>
      <p:ext uri="{BB962C8B-B14F-4D97-AF65-F5344CB8AC3E}">
        <p14:creationId xmlns:p14="http://schemas.microsoft.com/office/powerpoint/2010/main" val="151657954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</TotalTime>
  <Words>1211</Words>
  <Application>Microsoft Macintosh PowerPoint</Application>
  <PresentationFormat>On-screen Show (4:3)</PresentationFormat>
  <Paragraphs>148</Paragraphs>
  <Slides>25</Slides>
  <Notes>5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Office Theme</vt:lpstr>
      <vt:lpstr>Document</vt:lpstr>
      <vt:lpstr>PowerPoint Presentation</vt:lpstr>
      <vt:lpstr>Chemical Reactions </vt:lpstr>
      <vt:lpstr>Potassium Chlorate and Gummy Bear</vt:lpstr>
      <vt:lpstr>Sodium Acetate Super Saturation</vt:lpstr>
      <vt:lpstr>Lesson Objectives:</vt:lpstr>
      <vt:lpstr>Introduction </vt:lpstr>
      <vt:lpstr>Chemical Equations</vt:lpstr>
      <vt:lpstr>PowerPoint Presentation</vt:lpstr>
      <vt:lpstr>Steps For Writing Chemical Equations</vt:lpstr>
      <vt:lpstr>Word Equations</vt:lpstr>
      <vt:lpstr>Skeletal Equations</vt:lpstr>
      <vt:lpstr>Skeletal Equations</vt:lpstr>
      <vt:lpstr>Common Symbols in Chemical Reactions</vt:lpstr>
      <vt:lpstr>Let’s Try it in Reverse!</vt:lpstr>
      <vt:lpstr>Let’s Try it in Reverse!</vt:lpstr>
      <vt:lpstr>Let’s Try it in Reverse!</vt:lpstr>
      <vt:lpstr>Let’s Try it in Reverse!</vt:lpstr>
      <vt:lpstr>Example 1</vt:lpstr>
      <vt:lpstr>Example 1</vt:lpstr>
      <vt:lpstr>Example 2</vt:lpstr>
      <vt:lpstr>Example 2</vt:lpstr>
      <vt:lpstr>Example 3</vt:lpstr>
      <vt:lpstr>Example 3</vt:lpstr>
      <vt:lpstr>Example 3</vt:lpstr>
      <vt:lpstr>Summary</vt:lpstr>
    </vt:vector>
  </TitlesOfParts>
  <Company>ASFM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Chemical Reactions and Equations</dc:title>
  <dc:creator>Amanda Wendt</dc:creator>
  <cp:lastModifiedBy>Amanda Wendt</cp:lastModifiedBy>
  <cp:revision>9</cp:revision>
  <dcterms:created xsi:type="dcterms:W3CDTF">2014-09-24T21:32:43Z</dcterms:created>
  <dcterms:modified xsi:type="dcterms:W3CDTF">2014-09-25T00:52:06Z</dcterms:modified>
</cp:coreProperties>
</file>