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75" r:id="rId1"/>
  </p:sldMasterIdLst>
  <p:notesMasterIdLst>
    <p:notesMasterId r:id="rId26"/>
  </p:notesMasterIdLst>
  <p:sldIdLst>
    <p:sldId id="277" r:id="rId2"/>
    <p:sldId id="281" r:id="rId3"/>
    <p:sldId id="285" r:id="rId4"/>
    <p:sldId id="286" r:id="rId5"/>
    <p:sldId id="278" r:id="rId6"/>
    <p:sldId id="257" r:id="rId7"/>
    <p:sldId id="279" r:id="rId8"/>
    <p:sldId id="287" r:id="rId9"/>
    <p:sldId id="282" r:id="rId10"/>
    <p:sldId id="260" r:id="rId11"/>
    <p:sldId id="261" r:id="rId12"/>
    <p:sldId id="290" r:id="rId13"/>
    <p:sldId id="284" r:id="rId14"/>
    <p:sldId id="262" r:id="rId15"/>
    <p:sldId id="266" r:id="rId16"/>
    <p:sldId id="288" r:id="rId17"/>
    <p:sldId id="267" r:id="rId18"/>
    <p:sldId id="272" r:id="rId19"/>
    <p:sldId id="268" r:id="rId20"/>
    <p:sldId id="273" r:id="rId21"/>
    <p:sldId id="269" r:id="rId22"/>
    <p:sldId id="275" r:id="rId23"/>
    <p:sldId id="276" r:id="rId24"/>
    <p:sldId id="289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012" autoAdjust="0"/>
  </p:normalViewPr>
  <p:slideViewPr>
    <p:cSldViewPr snapToGrid="0" snapToObjects="1">
      <p:cViewPr varScale="1">
        <p:scale>
          <a:sx n="73" d="100"/>
          <a:sy n="73" d="100"/>
        </p:scale>
        <p:origin x="-20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14B3C-6CB7-0B40-BB33-D0C901B2CDDA}" type="datetimeFigureOut">
              <a:rPr lang="en-US" smtClean="0"/>
              <a:t>9/25/14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68226-0AC2-F24F-9DB5-8BCE1C017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415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r>
              <a:rPr lang="en-US" baseline="0" dirty="0" smtClean="0"/>
              <a:t> - 1:02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68226-0AC2-F24F-9DB5-8BCE1C01745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7515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BRAIN BREAK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68226-0AC2-F24F-9DB5-8BCE1C01745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923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r>
              <a:rPr lang="en-US" baseline="0" dirty="0" smtClean="0"/>
              <a:t> – 1:03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68226-0AC2-F24F-9DB5-8BCE1C01745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477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to</a:t>
            </a:r>
            <a:r>
              <a:rPr lang="en-US" baseline="0" dirty="0" smtClean="0"/>
              <a:t> be mistaken by a physical change such as melting or freezing.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68226-0AC2-F24F-9DB5-8BCE1C01745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2910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course they can certainly be more complicated, but the heart of a chemical equation is always the same. Reactants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/>
              </a:rPr>
              <a:t> products.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  <a:sym typeface="Wingding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68226-0AC2-F24F-9DB5-8BCE1C01745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069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Video – 4:26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68226-0AC2-F24F-9DB5-8BCE1C01745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3459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YOU CAN WRITE CHEMICAL</a:t>
            </a:r>
            <a:r>
              <a:rPr lang="en-US" baseline="0" dirty="0" smtClean="0"/>
              <a:t> COMPOUNDS, THIS IS EASY!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68226-0AC2-F24F-9DB5-8BCE1C01745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15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Circle reactants </a:t>
            </a:r>
          </a:p>
          <a:p>
            <a:r>
              <a:rPr lang="en-US" dirty="0" smtClean="0"/>
              <a:t>Box products</a:t>
            </a:r>
          </a:p>
          <a:p>
            <a:r>
              <a:rPr lang="en-US" dirty="0" smtClean="0"/>
              <a:t>Write plus signs and arrow under corresponding words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68226-0AC2-F24F-9DB5-8BCE1C01745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5614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equations also up their usefulness by containing the state of matter the reactants and products are in. 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state is represented by a symbol (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for gas, 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for solid, 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aq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for aqueous, or 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 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liquid) in subscript next to the right of the chemical symbol.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68226-0AC2-F24F-9DB5-8BCE1C01745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583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a few special symbols that we need to know in order to communicate in chemical shorthand.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other symbols, but these are the main ones that we need to know. 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r>
              <a:rPr lang="en-US" dirty="0" smtClean="0"/>
              <a:t>Aqueous</a:t>
            </a:r>
            <a:r>
              <a:rPr lang="en-US" baseline="0" dirty="0" smtClean="0"/>
              <a:t> = dissolved in water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68226-0AC2-F24F-9DB5-8BCE1C01745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633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9/25/14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556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525-E4F7-C14A-8B8F-E862D675D0D8}" type="datetimeFigureOut">
              <a:rPr lang="en-US" smtClean="0"/>
              <a:t>9/25/14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49C35-0190-8C48-B9D8-F511FE756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086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525-E4F7-C14A-8B8F-E862D675D0D8}" type="datetimeFigureOut">
              <a:rPr lang="en-US" smtClean="0"/>
              <a:t>9/25/14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49C35-0190-8C48-B9D8-F511FE756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676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525-E4F7-C14A-8B8F-E862D675D0D8}" type="datetimeFigureOut">
              <a:rPr lang="en-US" smtClean="0"/>
              <a:t>9/25/14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49C35-0190-8C48-B9D8-F511FE756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425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384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525-E4F7-C14A-8B8F-E862D675D0D8}" type="datetimeFigureOut">
              <a:rPr lang="en-US" smtClean="0"/>
              <a:t>9/25/14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49C35-0190-8C48-B9D8-F511FE756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90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525-E4F7-C14A-8B8F-E862D675D0D8}" type="datetimeFigureOut">
              <a:rPr lang="en-US" smtClean="0"/>
              <a:t>9/25/14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49C35-0190-8C48-B9D8-F511FE756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52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525-E4F7-C14A-8B8F-E862D675D0D8}" type="datetimeFigureOut">
              <a:rPr lang="en-US" smtClean="0"/>
              <a:t>9/25/14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49C35-0190-8C48-B9D8-F511FE756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317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525-E4F7-C14A-8B8F-E862D675D0D8}" type="datetimeFigureOut">
              <a:rPr lang="en-US" smtClean="0"/>
              <a:t>9/25/14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49C35-0190-8C48-B9D8-F511FE756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81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525-E4F7-C14A-8B8F-E862D675D0D8}" type="datetimeFigureOut">
              <a:rPr lang="en-US" smtClean="0"/>
              <a:t>9/25/14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432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525-E4F7-C14A-8B8F-E862D675D0D8}" type="datetimeFigureOut">
              <a:rPr lang="en-US" smtClean="0"/>
              <a:t>9/25/14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49C35-0190-8C48-B9D8-F511FE756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930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30525-E4F7-C14A-8B8F-E862D675D0D8}" type="datetimeFigureOut">
              <a:rPr lang="en-US" smtClean="0"/>
              <a:t>9/25/14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49C35-0190-8C48-B9D8-F511FE756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50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6" r:id="rId1"/>
    <p:sldLayoutId id="2147484077" r:id="rId2"/>
    <p:sldLayoutId id="2147484078" r:id="rId3"/>
    <p:sldLayoutId id="2147484079" r:id="rId4"/>
    <p:sldLayoutId id="2147484080" r:id="rId5"/>
    <p:sldLayoutId id="2147484081" r:id="rId6"/>
    <p:sldLayoutId id="2147484082" r:id="rId7"/>
    <p:sldLayoutId id="2147484083" r:id="rId8"/>
    <p:sldLayoutId id="2147484084" r:id="rId9"/>
    <p:sldLayoutId id="2147484085" r:id="rId10"/>
    <p:sldLayoutId id="214748408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1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hyperlink" Target="https://www.youtube.com/watch?feature=player_embedded&amp;v=1PJTq2xQiQ0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feature=player_embedded&amp;v=Ch93AKJm9o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feature=player_embedded&amp;v=txkRCIPSsjM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feature=player_embedded&amp;v=uy6eKm8IRdI" TargetMode="Externa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hyperlink" Target="https://www.youtube.com/watch?v=FWgAvSGE5_U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732" y="1925637"/>
            <a:ext cx="8483601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>
                <a:latin typeface="Palatino Linotype"/>
                <a:cs typeface="Palatino Linotype"/>
              </a:rPr>
              <a:t>We've already learned </a:t>
            </a:r>
            <a:r>
              <a:rPr lang="en-US" sz="2800" b="1" u="sng" dirty="0">
                <a:solidFill>
                  <a:srgbClr val="FF0000"/>
                </a:solidFill>
                <a:latin typeface="Palatino Linotype"/>
                <a:cs typeface="Palatino Linotype"/>
              </a:rPr>
              <a:t>how</a:t>
            </a:r>
            <a:r>
              <a:rPr lang="en-US" sz="2800" dirty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r>
              <a:rPr lang="en-US" sz="2800" dirty="0">
                <a:latin typeface="Palatino Linotype"/>
                <a:cs typeface="Palatino Linotype"/>
              </a:rPr>
              <a:t>and </a:t>
            </a:r>
            <a:r>
              <a:rPr lang="en-US" sz="2800" b="1" u="sng" dirty="0">
                <a:solidFill>
                  <a:srgbClr val="FF0000"/>
                </a:solidFill>
                <a:latin typeface="Palatino Linotype"/>
                <a:cs typeface="Palatino Linotype"/>
              </a:rPr>
              <a:t>why</a:t>
            </a:r>
            <a:r>
              <a:rPr lang="en-US" sz="2800" dirty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endParaRPr lang="en-US" sz="2800" dirty="0" smtClean="0">
              <a:solidFill>
                <a:srgbClr val="FF0000"/>
              </a:solidFill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sz="2800" dirty="0" smtClean="0">
                <a:latin typeface="Palatino Linotype"/>
                <a:cs typeface="Palatino Linotype"/>
              </a:rPr>
              <a:t>elements </a:t>
            </a:r>
            <a:r>
              <a:rPr lang="en-US" sz="2800" dirty="0">
                <a:latin typeface="Palatino Linotype"/>
                <a:cs typeface="Palatino Linotype"/>
              </a:rPr>
              <a:t>combine to form different compounds. </a:t>
            </a:r>
            <a:endParaRPr lang="en-US" sz="2800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sz="2800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sz="2800" dirty="0" smtClean="0">
                <a:latin typeface="Palatino Linotype"/>
                <a:cs typeface="Palatino Linotype"/>
              </a:rPr>
              <a:t>Now </a:t>
            </a:r>
            <a:r>
              <a:rPr lang="en-US" sz="2800" dirty="0">
                <a:latin typeface="Palatino Linotype"/>
                <a:cs typeface="Palatino Linotype"/>
              </a:rPr>
              <a:t>it's time to move on to </a:t>
            </a:r>
            <a:r>
              <a:rPr lang="en-US" sz="4000" b="1" dirty="0">
                <a:solidFill>
                  <a:srgbClr val="FF0000"/>
                </a:solidFill>
                <a:latin typeface="Palatino Linotype"/>
                <a:cs typeface="Palatino Linotype"/>
              </a:rPr>
              <a:t>bigger</a:t>
            </a:r>
            <a:r>
              <a:rPr lang="en-US" sz="2800" dirty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r>
              <a:rPr lang="en-US" sz="2800" dirty="0">
                <a:latin typeface="Palatino Linotype"/>
                <a:cs typeface="Palatino Linotype"/>
              </a:rPr>
              <a:t>and </a:t>
            </a:r>
            <a:r>
              <a:rPr lang="en-US" sz="4000" b="1" dirty="0">
                <a:solidFill>
                  <a:srgbClr val="FF0000"/>
                </a:solidFill>
                <a:latin typeface="Palatino Linotype"/>
                <a:cs typeface="Palatino Linotype"/>
              </a:rPr>
              <a:t>better</a:t>
            </a:r>
            <a:r>
              <a:rPr lang="en-US" sz="2800" dirty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r>
              <a:rPr lang="en-US" sz="2800" dirty="0" smtClean="0">
                <a:latin typeface="Palatino Linotype"/>
                <a:cs typeface="Palatino Linotype"/>
              </a:rPr>
              <a:t>things! </a:t>
            </a:r>
          </a:p>
          <a:p>
            <a:pPr marL="0" indent="0">
              <a:buNone/>
            </a:pPr>
            <a:endParaRPr lang="en-US" sz="2800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sz="2800" dirty="0" smtClean="0">
                <a:latin typeface="Palatino Linotype"/>
                <a:cs typeface="Palatino Linotype"/>
              </a:rPr>
              <a:t>Let's </a:t>
            </a:r>
            <a:r>
              <a:rPr lang="en-US" sz="2800" dirty="0">
                <a:latin typeface="Palatino Linotype"/>
                <a:cs typeface="Palatino Linotype"/>
              </a:rPr>
              <a:t>learn about </a:t>
            </a:r>
            <a:r>
              <a:rPr lang="en-US" sz="2800" b="1" i="1" dirty="0">
                <a:solidFill>
                  <a:srgbClr val="FF0000"/>
                </a:solidFill>
                <a:latin typeface="Palatino Linotype"/>
                <a:cs typeface="Palatino Linotype"/>
              </a:rPr>
              <a:t>how to describe </a:t>
            </a:r>
            <a:r>
              <a:rPr lang="en-US" sz="2800" dirty="0" smtClean="0">
                <a:latin typeface="Palatino Linotype"/>
                <a:cs typeface="Palatino Linotype"/>
              </a:rPr>
              <a:t>what </a:t>
            </a:r>
            <a:r>
              <a:rPr lang="en-US" sz="2800" dirty="0">
                <a:latin typeface="Palatino Linotype"/>
                <a:cs typeface="Palatino Linotype"/>
              </a:rPr>
              <a:t>happens when elements and compounds interact with one another to form </a:t>
            </a:r>
            <a:r>
              <a:rPr lang="en-US" sz="2800" b="1" u="sng" dirty="0">
                <a:solidFill>
                  <a:srgbClr val="FF0000"/>
                </a:solidFill>
                <a:latin typeface="Palatino Linotype"/>
                <a:cs typeface="Palatino Linotype"/>
              </a:rPr>
              <a:t>new substances</a:t>
            </a:r>
            <a:r>
              <a:rPr lang="en-US" sz="2800" b="1" dirty="0">
                <a:solidFill>
                  <a:srgbClr val="FF0000"/>
                </a:solidFill>
                <a:latin typeface="Palatino Linotype"/>
                <a:cs typeface="Palatino Linotype"/>
              </a:rPr>
              <a:t>. </a:t>
            </a:r>
          </a:p>
          <a:p>
            <a:endParaRPr lang="en-US" sz="2800" dirty="0">
              <a:latin typeface="Palatino Linotype"/>
              <a:cs typeface="Palatino Linotype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21732" y="230047"/>
            <a:ext cx="829733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latin typeface="Marker Felt"/>
                <a:cs typeface="Marker Felt"/>
              </a:rPr>
              <a:t>Chemical Reactions and Equations</a:t>
            </a:r>
            <a:endParaRPr lang="en-US" dirty="0">
              <a:latin typeface="Marker Felt"/>
              <a:cs typeface="Marker Fe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7933" y="230047"/>
            <a:ext cx="1871133" cy="2054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40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5371" y="4470078"/>
            <a:ext cx="2717800" cy="299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Word Equations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7073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b="1" u="sng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Chemical names </a:t>
            </a:r>
            <a:r>
              <a:rPr lang="en-US" dirty="0" smtClean="0">
                <a:latin typeface="Palatino Linotype"/>
                <a:cs typeface="Palatino Linotype"/>
              </a:rPr>
              <a:t>are used to represent the reactants and products in a chemical reaction.</a:t>
            </a: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Ex. </a:t>
            </a:r>
            <a:r>
              <a:rPr lang="en-US" dirty="0" smtClean="0">
                <a:latin typeface="Palatino Linotype"/>
                <a:cs typeface="Palatino Linotype"/>
              </a:rPr>
              <a:t>An </a:t>
            </a:r>
            <a:r>
              <a:rPr lang="en-US" dirty="0">
                <a:latin typeface="Palatino Linotype"/>
                <a:cs typeface="Palatino Linotype"/>
              </a:rPr>
              <a:t>aqueous solution of calcium nitrate is added to an aqueous solution of sodium hydroxide to produce solid calcium hydroxide and an aqueous solution of sodium </a:t>
            </a:r>
            <a:r>
              <a:rPr lang="en-US" dirty="0" smtClean="0">
                <a:latin typeface="Palatino Linotype"/>
                <a:cs typeface="Palatino Linotype"/>
              </a:rPr>
              <a:t>nitrate. </a:t>
            </a: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5451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Skeletal Equations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1494"/>
            <a:ext cx="8229600" cy="48881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u="sng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Chemical formulas </a:t>
            </a:r>
            <a:r>
              <a:rPr lang="en-US" dirty="0" smtClean="0">
                <a:latin typeface="Palatino Linotype"/>
                <a:cs typeface="Palatino Linotype"/>
              </a:rPr>
              <a:t>are used instead of chemical names for reactants and products, and symbols are used to indicate the phase of each </a:t>
            </a:r>
            <a:r>
              <a:rPr lang="en-US" dirty="0" smtClean="0">
                <a:latin typeface="Palatino Linotype"/>
                <a:cs typeface="Palatino Linotype"/>
              </a:rPr>
              <a:t>substance.</a:t>
            </a:r>
          </a:p>
          <a:p>
            <a:pPr marL="0" indent="0" algn="ctr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Ex. </a:t>
            </a:r>
            <a:r>
              <a:rPr lang="en-US" dirty="0" smtClean="0">
                <a:latin typeface="Palatino Linotype"/>
                <a:cs typeface="Palatino Linotype"/>
              </a:rPr>
              <a:t>When </a:t>
            </a:r>
            <a:r>
              <a:rPr lang="en-US" dirty="0">
                <a:latin typeface="Palatino Linotype"/>
                <a:cs typeface="Palatino Linotype"/>
              </a:rPr>
              <a:t>sulfur dioxide is added to oxygen, sulfur trioxide is produced. </a:t>
            </a: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 algn="ctr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1157" y="5164041"/>
            <a:ext cx="6606712" cy="1486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929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Skeletal Equations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Ex 2. </a:t>
            </a:r>
            <a:r>
              <a:rPr lang="en-US" dirty="0" err="1"/>
              <a:t>Ca</a:t>
            </a:r>
            <a:r>
              <a:rPr lang="en-US" dirty="0"/>
              <a:t>(NO3 )</a:t>
            </a:r>
            <a:r>
              <a:rPr lang="en-US" baseline="-25000" dirty="0"/>
              <a:t>2</a:t>
            </a:r>
            <a:r>
              <a:rPr lang="en-US" dirty="0"/>
              <a:t>(</a:t>
            </a:r>
            <a:r>
              <a:rPr lang="en-US" i="1" dirty="0" err="1"/>
              <a:t>aq</a:t>
            </a:r>
            <a:r>
              <a:rPr lang="en-US" dirty="0"/>
              <a:t>) + 2NaOH(</a:t>
            </a:r>
            <a:r>
              <a:rPr lang="en-US" i="1" dirty="0" err="1"/>
              <a:t>aq</a:t>
            </a:r>
            <a:r>
              <a:rPr lang="en-US" dirty="0"/>
              <a:t>) → </a:t>
            </a:r>
            <a:r>
              <a:rPr lang="en-US" dirty="0" err="1"/>
              <a:t>Ca</a:t>
            </a:r>
            <a:r>
              <a:rPr lang="en-US" dirty="0"/>
              <a:t>(OH)</a:t>
            </a:r>
            <a:r>
              <a:rPr lang="en-US" baseline="-25000" dirty="0"/>
              <a:t>2</a:t>
            </a:r>
            <a:r>
              <a:rPr lang="en-US" dirty="0"/>
              <a:t>(</a:t>
            </a:r>
            <a:r>
              <a:rPr lang="en-US" i="1" dirty="0"/>
              <a:t>s</a:t>
            </a:r>
            <a:r>
              <a:rPr lang="en-US" dirty="0"/>
              <a:t>) + 2NaNO</a:t>
            </a:r>
            <a:r>
              <a:rPr lang="en-US" baseline="-25000" dirty="0"/>
              <a:t>3</a:t>
            </a:r>
            <a:r>
              <a:rPr lang="en-US" dirty="0"/>
              <a:t>(</a:t>
            </a:r>
            <a:r>
              <a:rPr lang="en-US" i="1" dirty="0" err="1"/>
              <a:t>aq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i="1" dirty="0"/>
              <a:t>*These are nearly identical to their word counterparts, but the chemical </a:t>
            </a:r>
            <a:r>
              <a:rPr lang="en-US" i="1" u="sng" dirty="0"/>
              <a:t>name</a:t>
            </a:r>
            <a:r>
              <a:rPr lang="en-US" i="1" dirty="0"/>
              <a:t> is replaced by the chemical </a:t>
            </a:r>
            <a:r>
              <a:rPr lang="en-US" i="1" u="sng" dirty="0"/>
              <a:t>symbol</a:t>
            </a:r>
            <a:r>
              <a:rPr lang="en-US" i="1" dirty="0"/>
              <a:t>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2502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Common Symbols in Chemical Reactions</a:t>
            </a:r>
            <a:endParaRPr lang="en-US" dirty="0">
              <a:latin typeface="Marker Felt"/>
              <a:cs typeface="Marker Felt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1402504"/>
              </p:ext>
            </p:extLst>
          </p:nvPr>
        </p:nvGraphicFramePr>
        <p:xfrm>
          <a:off x="348716" y="1417638"/>
          <a:ext cx="8465920" cy="5591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Document" r:id="rId4" imgW="6096000" imgH="4533900" progId="Word.Document.12">
                  <p:embed/>
                </p:oleObj>
              </mc:Choice>
              <mc:Fallback>
                <p:oleObj name="Document" r:id="rId4" imgW="6096000" imgH="45339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8716" y="1417638"/>
                        <a:ext cx="8465920" cy="55915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0234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Let’s Try it in Reverse!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9534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Palatino Linotype"/>
                <a:cs typeface="Palatino Linotype"/>
              </a:rPr>
              <a:t>Look at the </a:t>
            </a:r>
            <a:r>
              <a:rPr lang="en-US" dirty="0" smtClean="0">
                <a:latin typeface="Palatino Linotype"/>
                <a:cs typeface="Palatino Linotype"/>
              </a:rPr>
              <a:t>skeletal equation for the following </a:t>
            </a:r>
            <a:r>
              <a:rPr lang="en-US" dirty="0">
                <a:latin typeface="Palatino Linotype"/>
                <a:cs typeface="Palatino Linotype"/>
              </a:rPr>
              <a:t>reaction </a:t>
            </a:r>
            <a:r>
              <a:rPr lang="en-US" dirty="0" smtClean="0">
                <a:latin typeface="Palatino Linotype"/>
                <a:cs typeface="Palatino Linotype"/>
              </a:rPr>
              <a:t>and write the </a:t>
            </a:r>
            <a:r>
              <a:rPr lang="en-US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word equation</a:t>
            </a:r>
            <a:r>
              <a:rPr lang="en-US" dirty="0" smtClean="0">
                <a:latin typeface="Palatino Linotype"/>
                <a:cs typeface="Palatino Linotype"/>
              </a:rPr>
              <a:t>:</a:t>
            </a: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Cu</a:t>
            </a:r>
            <a:r>
              <a:rPr lang="en-US" dirty="0">
                <a:latin typeface="Palatino Linotype"/>
                <a:cs typeface="Palatino Linotype"/>
              </a:rPr>
              <a:t>(</a:t>
            </a:r>
            <a:r>
              <a:rPr lang="en-US" i="1" dirty="0">
                <a:latin typeface="Palatino Linotype"/>
                <a:cs typeface="Palatino Linotype"/>
              </a:rPr>
              <a:t>s</a:t>
            </a:r>
            <a:r>
              <a:rPr lang="en-US" dirty="0">
                <a:latin typeface="Palatino Linotype"/>
                <a:cs typeface="Palatino Linotype"/>
              </a:rPr>
              <a:t>) + AgNO3(</a:t>
            </a:r>
            <a:r>
              <a:rPr lang="en-US" i="1" dirty="0" err="1">
                <a:latin typeface="Palatino Linotype"/>
                <a:cs typeface="Palatino Linotype"/>
              </a:rPr>
              <a:t>aq</a:t>
            </a:r>
            <a:r>
              <a:rPr lang="en-US" dirty="0">
                <a:latin typeface="Palatino Linotype"/>
                <a:cs typeface="Palatino Linotype"/>
              </a:rPr>
              <a:t>) → Cu(NO3 )2(</a:t>
            </a:r>
            <a:r>
              <a:rPr lang="en-US" i="1" dirty="0" err="1">
                <a:latin typeface="Palatino Linotype"/>
                <a:cs typeface="Palatino Linotype"/>
              </a:rPr>
              <a:t>aq</a:t>
            </a:r>
            <a:r>
              <a:rPr lang="en-US" dirty="0">
                <a:latin typeface="Palatino Linotype"/>
                <a:cs typeface="Palatino Linotype"/>
              </a:rPr>
              <a:t>) + Ag(</a:t>
            </a:r>
            <a:r>
              <a:rPr lang="en-US" i="1" dirty="0">
                <a:latin typeface="Palatino Linotype"/>
                <a:cs typeface="Palatino Linotype"/>
              </a:rPr>
              <a:t>s</a:t>
            </a:r>
            <a:r>
              <a:rPr lang="en-US" dirty="0">
                <a:latin typeface="Palatino Linotype"/>
                <a:cs typeface="Palatino Linotype"/>
              </a:rPr>
              <a:t>)</a:t>
            </a:r>
            <a:br>
              <a:rPr lang="en-US" dirty="0">
                <a:latin typeface="Palatino Linotype"/>
                <a:cs typeface="Palatino Linotype"/>
              </a:rPr>
            </a:b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 </a:t>
            </a:r>
          </a:p>
          <a:p>
            <a:endParaRPr lang="en-US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11143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Let’s Try it in Reverse!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95348" cy="50919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latin typeface="Palatino Linotype"/>
                <a:cs typeface="Palatino Linotype"/>
              </a:rPr>
              <a:t>Look at the skeletal equation for the following reaction and write the </a:t>
            </a:r>
            <a:r>
              <a:rPr lang="en-US" b="1" dirty="0">
                <a:solidFill>
                  <a:srgbClr val="FF0000"/>
                </a:solidFill>
                <a:latin typeface="Palatino Linotype"/>
                <a:cs typeface="Palatino Linotype"/>
              </a:rPr>
              <a:t>word equation</a:t>
            </a:r>
            <a:r>
              <a:rPr lang="en-US" dirty="0">
                <a:latin typeface="Palatino Linotype"/>
                <a:cs typeface="Palatino Linotype"/>
              </a:rPr>
              <a:t>:</a:t>
            </a: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Cu</a:t>
            </a:r>
            <a:r>
              <a:rPr lang="en-US" dirty="0">
                <a:latin typeface="Palatino Linotype"/>
                <a:cs typeface="Palatino Linotype"/>
              </a:rPr>
              <a:t>(</a:t>
            </a:r>
            <a:r>
              <a:rPr lang="en-US" i="1" dirty="0">
                <a:latin typeface="Palatino Linotype"/>
                <a:cs typeface="Palatino Linotype"/>
              </a:rPr>
              <a:t>s</a:t>
            </a:r>
            <a:r>
              <a:rPr lang="en-US" dirty="0">
                <a:latin typeface="Palatino Linotype"/>
                <a:cs typeface="Palatino Linotype"/>
              </a:rPr>
              <a:t>) + AgNO3(</a:t>
            </a:r>
            <a:r>
              <a:rPr lang="en-US" i="1" dirty="0" err="1">
                <a:latin typeface="Palatino Linotype"/>
                <a:cs typeface="Palatino Linotype"/>
              </a:rPr>
              <a:t>aq</a:t>
            </a:r>
            <a:r>
              <a:rPr lang="en-US" dirty="0">
                <a:latin typeface="Palatino Linotype"/>
                <a:cs typeface="Palatino Linotype"/>
              </a:rPr>
              <a:t>) → Cu(NO3 )2(</a:t>
            </a:r>
            <a:r>
              <a:rPr lang="en-US" i="1" dirty="0" err="1">
                <a:latin typeface="Palatino Linotype"/>
                <a:cs typeface="Palatino Linotype"/>
              </a:rPr>
              <a:t>aq</a:t>
            </a:r>
            <a:r>
              <a:rPr lang="en-US" dirty="0">
                <a:latin typeface="Palatino Linotype"/>
                <a:cs typeface="Palatino Linotype"/>
              </a:rPr>
              <a:t>) + Ag(</a:t>
            </a:r>
            <a:r>
              <a:rPr lang="en-US" i="1" dirty="0">
                <a:latin typeface="Palatino Linotype"/>
                <a:cs typeface="Palatino Linotype"/>
              </a:rPr>
              <a:t>s</a:t>
            </a:r>
            <a:r>
              <a:rPr lang="en-US" dirty="0">
                <a:latin typeface="Palatino Linotype"/>
                <a:cs typeface="Palatino Linotype"/>
              </a:rPr>
              <a:t>)</a:t>
            </a:r>
            <a:br>
              <a:rPr lang="en-US" dirty="0">
                <a:latin typeface="Palatino Linotype"/>
                <a:cs typeface="Palatino Linotype"/>
              </a:rPr>
            </a:b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b="1" u="sng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Answer</a:t>
            </a:r>
            <a:r>
              <a:rPr lang="en-US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: </a:t>
            </a:r>
            <a:r>
              <a:rPr lang="en-US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solid </a:t>
            </a:r>
            <a:r>
              <a:rPr lang="en-US" dirty="0">
                <a:solidFill>
                  <a:srgbClr val="FF0000"/>
                </a:solidFill>
                <a:latin typeface="Palatino Linotype"/>
                <a:cs typeface="Palatino Linotype"/>
              </a:rPr>
              <a:t>copper reacts with an aqueous solution of silver </a:t>
            </a:r>
            <a:r>
              <a:rPr lang="en-US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nitrate </a:t>
            </a:r>
            <a:r>
              <a:rPr lang="en-US" dirty="0">
                <a:solidFill>
                  <a:srgbClr val="FF0000"/>
                </a:solidFill>
                <a:latin typeface="Palatino Linotype"/>
                <a:cs typeface="Palatino Linotype"/>
              </a:rPr>
              <a:t>to produce a solution of copper(II) nitrate and solid </a:t>
            </a:r>
            <a:r>
              <a:rPr lang="en-US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silver</a:t>
            </a: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5153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77615">
            <a:off x="6005706" y="1407206"/>
            <a:ext cx="2701098" cy="18538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Marker Felt"/>
                <a:cs typeface="Marker Felt"/>
              </a:rPr>
              <a:t>Floating on Sulfur Hexafluoride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1544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900" dirty="0">
                <a:latin typeface="Palatino Linotype"/>
                <a:cs typeface="Palatino Linotype"/>
                <a:hlinkClick r:id="rId4"/>
              </a:rPr>
              <a:t>https://www.youtube.com/watch?feature=player_embedded&amp;v=</a:t>
            </a:r>
            <a:r>
              <a:rPr lang="en-US" sz="1900" dirty="0" smtClean="0">
                <a:latin typeface="Palatino Linotype"/>
                <a:cs typeface="Palatino Linotype"/>
                <a:hlinkClick r:id="rId4"/>
              </a:rPr>
              <a:t>1PJTq2xQiQ0</a:t>
            </a:r>
            <a:endParaRPr lang="en-US" sz="1900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r>
              <a:rPr lang="en-US" dirty="0">
                <a:latin typeface="Palatino Linotype"/>
                <a:cs typeface="Palatino Linotype"/>
              </a:rPr>
              <a:t>Sulfur Hexafluoride is a colorless, odorless, non-toxic and non-flammable gas. </a:t>
            </a:r>
            <a:endParaRPr lang="en-US" dirty="0" smtClean="0">
              <a:latin typeface="Palatino Linotype"/>
              <a:cs typeface="Palatino Linotype"/>
            </a:endParaRPr>
          </a:p>
          <a:p>
            <a:r>
              <a:rPr lang="en-US" dirty="0" smtClean="0">
                <a:latin typeface="Palatino Linotype"/>
                <a:cs typeface="Palatino Linotype"/>
              </a:rPr>
              <a:t>Because </a:t>
            </a:r>
            <a:r>
              <a:rPr lang="en-US" dirty="0">
                <a:latin typeface="Palatino Linotype"/>
                <a:cs typeface="Palatino Linotype"/>
              </a:rPr>
              <a:t>it is over 5 times denser than air, it is able to be poured in to open containers and light weight objects can float on it as if it were water. </a:t>
            </a:r>
          </a:p>
        </p:txBody>
      </p:sp>
    </p:spTree>
    <p:extLst>
      <p:ext uri="{BB962C8B-B14F-4D97-AF65-F5344CB8AC3E}">
        <p14:creationId xmlns:p14="http://schemas.microsoft.com/office/powerpoint/2010/main" val="4109715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Example 1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Write the </a:t>
            </a:r>
            <a:r>
              <a:rPr lang="en-US" dirty="0">
                <a:latin typeface="Palatino Linotype"/>
                <a:cs typeface="Palatino Linotype"/>
              </a:rPr>
              <a:t>following </a:t>
            </a:r>
            <a:r>
              <a:rPr lang="en-US" dirty="0" smtClean="0">
                <a:latin typeface="Palatino Linotype"/>
                <a:cs typeface="Palatino Linotype"/>
              </a:rPr>
              <a:t>skeletal equation as a </a:t>
            </a:r>
            <a:r>
              <a:rPr lang="en-US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word equation</a:t>
            </a:r>
            <a:r>
              <a:rPr lang="en-US" dirty="0" smtClean="0">
                <a:latin typeface="Palatino Linotype"/>
                <a:cs typeface="Palatino Linotype"/>
              </a:rPr>
              <a:t>:</a:t>
            </a: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err="1" smtClean="0">
                <a:latin typeface="Palatino Linotype"/>
                <a:cs typeface="Palatino Linotype"/>
              </a:rPr>
              <a:t>HCl</a:t>
            </a:r>
            <a:r>
              <a:rPr lang="en-US" dirty="0">
                <a:latin typeface="Palatino Linotype"/>
                <a:cs typeface="Palatino Linotype"/>
              </a:rPr>
              <a:t>(</a:t>
            </a:r>
            <a:r>
              <a:rPr lang="en-US" i="1" dirty="0" err="1">
                <a:latin typeface="Palatino Linotype"/>
                <a:cs typeface="Palatino Linotype"/>
              </a:rPr>
              <a:t>aq</a:t>
            </a:r>
            <a:r>
              <a:rPr lang="en-US" dirty="0">
                <a:latin typeface="Palatino Linotype"/>
                <a:cs typeface="Palatino Linotype"/>
              </a:rPr>
              <a:t>) + </a:t>
            </a:r>
            <a:r>
              <a:rPr lang="en-US" dirty="0" err="1">
                <a:latin typeface="Palatino Linotype"/>
                <a:cs typeface="Palatino Linotype"/>
              </a:rPr>
              <a:t>NaOH</a:t>
            </a:r>
            <a:r>
              <a:rPr lang="en-US" dirty="0">
                <a:latin typeface="Palatino Linotype"/>
                <a:cs typeface="Palatino Linotype"/>
              </a:rPr>
              <a:t>(</a:t>
            </a:r>
            <a:r>
              <a:rPr lang="en-US" i="1" dirty="0" err="1">
                <a:latin typeface="Palatino Linotype"/>
                <a:cs typeface="Palatino Linotype"/>
              </a:rPr>
              <a:t>aq</a:t>
            </a:r>
            <a:r>
              <a:rPr lang="en-US" dirty="0">
                <a:latin typeface="Palatino Linotype"/>
                <a:cs typeface="Palatino Linotype"/>
              </a:rPr>
              <a:t>) → </a:t>
            </a:r>
            <a:r>
              <a:rPr lang="en-US" dirty="0" err="1">
                <a:latin typeface="Palatino Linotype"/>
                <a:cs typeface="Palatino Linotype"/>
              </a:rPr>
              <a:t>NaCl</a:t>
            </a:r>
            <a:r>
              <a:rPr lang="en-US" dirty="0">
                <a:latin typeface="Palatino Linotype"/>
                <a:cs typeface="Palatino Linotype"/>
              </a:rPr>
              <a:t>(</a:t>
            </a:r>
            <a:r>
              <a:rPr lang="en-US" i="1" dirty="0" err="1">
                <a:latin typeface="Palatino Linotype"/>
                <a:cs typeface="Palatino Linotype"/>
              </a:rPr>
              <a:t>aq</a:t>
            </a:r>
            <a:r>
              <a:rPr lang="en-US" dirty="0">
                <a:latin typeface="Palatino Linotype"/>
                <a:cs typeface="Palatino Linotype"/>
              </a:rPr>
              <a:t>) + H2O(</a:t>
            </a:r>
            <a:r>
              <a:rPr lang="en-US" i="1" dirty="0">
                <a:latin typeface="Palatino Linotype"/>
                <a:cs typeface="Palatino Linotype"/>
              </a:rPr>
              <a:t>l</a:t>
            </a:r>
            <a:r>
              <a:rPr lang="en-US" dirty="0">
                <a:latin typeface="Palatino Linotype"/>
                <a:cs typeface="Palatino Linotype"/>
              </a:rPr>
              <a:t>) </a:t>
            </a: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282059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Example 1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Write the </a:t>
            </a:r>
            <a:r>
              <a:rPr lang="en-US" dirty="0">
                <a:latin typeface="Palatino Linotype"/>
                <a:cs typeface="Palatino Linotype"/>
              </a:rPr>
              <a:t>following </a:t>
            </a:r>
            <a:r>
              <a:rPr lang="en-US" dirty="0" smtClean="0">
                <a:latin typeface="Palatino Linotype"/>
                <a:cs typeface="Palatino Linotype"/>
              </a:rPr>
              <a:t>skeletal equation as a </a:t>
            </a:r>
            <a:r>
              <a:rPr lang="en-US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word equation</a:t>
            </a:r>
            <a:r>
              <a:rPr lang="en-US" dirty="0" smtClean="0">
                <a:latin typeface="Palatino Linotype"/>
                <a:cs typeface="Palatino Linotype"/>
              </a:rPr>
              <a:t>:</a:t>
            </a: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err="1" smtClean="0">
                <a:latin typeface="Palatino Linotype"/>
                <a:cs typeface="Palatino Linotype"/>
              </a:rPr>
              <a:t>HCl</a:t>
            </a:r>
            <a:r>
              <a:rPr lang="en-US" dirty="0">
                <a:latin typeface="Palatino Linotype"/>
                <a:cs typeface="Palatino Linotype"/>
              </a:rPr>
              <a:t>(</a:t>
            </a:r>
            <a:r>
              <a:rPr lang="en-US" i="1" dirty="0" err="1">
                <a:latin typeface="Palatino Linotype"/>
                <a:cs typeface="Palatino Linotype"/>
              </a:rPr>
              <a:t>aq</a:t>
            </a:r>
            <a:r>
              <a:rPr lang="en-US" dirty="0">
                <a:latin typeface="Palatino Linotype"/>
                <a:cs typeface="Palatino Linotype"/>
              </a:rPr>
              <a:t>) + </a:t>
            </a:r>
            <a:r>
              <a:rPr lang="en-US" dirty="0" err="1">
                <a:latin typeface="Palatino Linotype"/>
                <a:cs typeface="Palatino Linotype"/>
              </a:rPr>
              <a:t>NaOH</a:t>
            </a:r>
            <a:r>
              <a:rPr lang="en-US" dirty="0">
                <a:latin typeface="Palatino Linotype"/>
                <a:cs typeface="Palatino Linotype"/>
              </a:rPr>
              <a:t>(</a:t>
            </a:r>
            <a:r>
              <a:rPr lang="en-US" i="1" dirty="0" err="1">
                <a:latin typeface="Palatino Linotype"/>
                <a:cs typeface="Palatino Linotype"/>
              </a:rPr>
              <a:t>aq</a:t>
            </a:r>
            <a:r>
              <a:rPr lang="en-US" dirty="0">
                <a:latin typeface="Palatino Linotype"/>
                <a:cs typeface="Palatino Linotype"/>
              </a:rPr>
              <a:t>) → </a:t>
            </a:r>
            <a:r>
              <a:rPr lang="en-US" dirty="0" err="1">
                <a:latin typeface="Palatino Linotype"/>
                <a:cs typeface="Palatino Linotype"/>
              </a:rPr>
              <a:t>NaCl</a:t>
            </a:r>
            <a:r>
              <a:rPr lang="en-US" dirty="0">
                <a:latin typeface="Palatino Linotype"/>
                <a:cs typeface="Palatino Linotype"/>
              </a:rPr>
              <a:t>(</a:t>
            </a:r>
            <a:r>
              <a:rPr lang="en-US" i="1" dirty="0" err="1">
                <a:latin typeface="Palatino Linotype"/>
                <a:cs typeface="Palatino Linotype"/>
              </a:rPr>
              <a:t>aq</a:t>
            </a:r>
            <a:r>
              <a:rPr lang="en-US" dirty="0">
                <a:latin typeface="Palatino Linotype"/>
                <a:cs typeface="Palatino Linotype"/>
              </a:rPr>
              <a:t>) + H2O(</a:t>
            </a:r>
            <a:r>
              <a:rPr lang="en-US" i="1" dirty="0">
                <a:latin typeface="Palatino Linotype"/>
                <a:cs typeface="Palatino Linotype"/>
              </a:rPr>
              <a:t>l</a:t>
            </a:r>
            <a:r>
              <a:rPr lang="en-US" dirty="0">
                <a:latin typeface="Palatino Linotype"/>
                <a:cs typeface="Palatino Linotype"/>
              </a:rPr>
              <a:t>) </a:t>
            </a: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latin typeface="Palatino Linotype"/>
                <a:cs typeface="Palatino Linotype"/>
              </a:rPr>
              <a:t>An aqueous solution of hydrochloric acid reacts with an aqueous solution of sodium hydroxide to produce an aqueous solution of sodium chloride and liquid water. </a:t>
            </a: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108854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Example 2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Write the following word equation as a </a:t>
            </a:r>
            <a:r>
              <a:rPr lang="en-US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skeletal equation</a:t>
            </a:r>
            <a:r>
              <a:rPr lang="en-US" dirty="0" smtClean="0">
                <a:latin typeface="Palatino Linotype"/>
                <a:cs typeface="Palatino Linotype"/>
              </a:rPr>
              <a:t>:</a:t>
            </a: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Gaseous </a:t>
            </a:r>
            <a:r>
              <a:rPr lang="en-US" dirty="0">
                <a:latin typeface="Palatino Linotype"/>
                <a:cs typeface="Palatino Linotype"/>
              </a:rPr>
              <a:t>propane, C3H8, burns in oxygen gas to produce gaseous carbon dioxide and liquid water. </a:t>
            </a: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229138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Chemical </a:t>
            </a:r>
            <a:r>
              <a:rPr lang="en-US" dirty="0" smtClean="0">
                <a:latin typeface="Marker Felt"/>
                <a:cs typeface="Marker Felt"/>
              </a:rPr>
              <a:t>Reactions!!! 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07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Palatino Linotype"/>
                <a:cs typeface="Palatino Linotype"/>
              </a:rPr>
              <a:t>Chemical reactions are part of our daily </a:t>
            </a:r>
            <a:r>
              <a:rPr lang="en-US" dirty="0" smtClean="0">
                <a:latin typeface="Palatino Linotype"/>
                <a:cs typeface="Palatino Linotype"/>
              </a:rPr>
              <a:t>lives and are constantly occurring around us…</a:t>
            </a:r>
          </a:p>
          <a:p>
            <a:pPr lvl="1"/>
            <a:r>
              <a:rPr lang="en-US" dirty="0">
                <a:latin typeface="Palatino Linotype"/>
                <a:cs typeface="Palatino Linotype"/>
              </a:rPr>
              <a:t>C</a:t>
            </a:r>
            <a:r>
              <a:rPr lang="en-US" dirty="0" smtClean="0">
                <a:latin typeface="Palatino Linotype"/>
                <a:cs typeface="Palatino Linotype"/>
              </a:rPr>
              <a:t>ooking </a:t>
            </a:r>
            <a:r>
              <a:rPr lang="en-US" dirty="0">
                <a:latin typeface="Palatino Linotype"/>
                <a:cs typeface="Palatino Linotype"/>
              </a:rPr>
              <a:t>in the </a:t>
            </a:r>
            <a:r>
              <a:rPr lang="en-US" dirty="0" smtClean="0">
                <a:latin typeface="Palatino Linotype"/>
                <a:cs typeface="Palatino Linotype"/>
              </a:rPr>
              <a:t>kitchen</a:t>
            </a:r>
            <a:endParaRPr lang="en-US" dirty="0">
              <a:latin typeface="Palatino Linotype"/>
              <a:cs typeface="Palatino Linotype"/>
            </a:endParaRPr>
          </a:p>
          <a:p>
            <a:pPr lvl="1"/>
            <a:r>
              <a:rPr lang="en-US" dirty="0" smtClean="0">
                <a:latin typeface="Palatino Linotype"/>
                <a:cs typeface="Palatino Linotype"/>
              </a:rPr>
              <a:t>Driving </a:t>
            </a:r>
            <a:r>
              <a:rPr lang="en-US" dirty="0">
                <a:latin typeface="Palatino Linotype"/>
                <a:cs typeface="Palatino Linotype"/>
              </a:rPr>
              <a:t>a </a:t>
            </a:r>
            <a:r>
              <a:rPr lang="en-US" dirty="0" smtClean="0">
                <a:latin typeface="Palatino Linotype"/>
                <a:cs typeface="Palatino Linotype"/>
              </a:rPr>
              <a:t>car</a:t>
            </a: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pPr marL="0" indent="0" algn="ctr">
              <a:buNone/>
            </a:pPr>
            <a:endParaRPr lang="en-US" b="1" dirty="0" smtClean="0">
              <a:latin typeface="Palatino Linotype"/>
              <a:cs typeface="Palatino Linotype"/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BUT check out these more </a:t>
            </a:r>
            <a:r>
              <a:rPr lang="en-US" b="1" dirty="0">
                <a:solidFill>
                  <a:srgbClr val="FF0000"/>
                </a:solidFill>
                <a:latin typeface="Palatino Linotype"/>
                <a:cs typeface="Palatino Linotype"/>
              </a:rPr>
              <a:t>exotic and </a:t>
            </a:r>
            <a:r>
              <a:rPr lang="en-US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amazing reactions! </a:t>
            </a: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101" y="3009901"/>
            <a:ext cx="3921633" cy="203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05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Example 2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Write the following word equation as a </a:t>
            </a:r>
            <a:r>
              <a:rPr lang="en-US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skeletal equation</a:t>
            </a:r>
            <a:r>
              <a:rPr lang="en-US" dirty="0" smtClean="0">
                <a:latin typeface="Palatino Linotype"/>
                <a:cs typeface="Palatino Linotype"/>
              </a:rPr>
              <a:t>:</a:t>
            </a: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Gaseous </a:t>
            </a:r>
            <a:r>
              <a:rPr lang="en-US" dirty="0">
                <a:latin typeface="Palatino Linotype"/>
                <a:cs typeface="Palatino Linotype"/>
              </a:rPr>
              <a:t>propane, C3H8, burns in oxygen gas to produce gaseous carbon dioxide and liquid water. </a:t>
            </a: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b="1" baseline="-25000" dirty="0">
                <a:solidFill>
                  <a:srgbClr val="FF0000"/>
                </a:solidFill>
              </a:rPr>
              <a:t>3</a:t>
            </a:r>
            <a:r>
              <a:rPr lang="en-US" b="1" dirty="0">
                <a:solidFill>
                  <a:srgbClr val="FF0000"/>
                </a:solidFill>
              </a:rPr>
              <a:t>H</a:t>
            </a:r>
            <a:r>
              <a:rPr lang="en-US" b="1" baseline="-25000" dirty="0">
                <a:solidFill>
                  <a:srgbClr val="FF0000"/>
                </a:solidFill>
              </a:rPr>
              <a:t>8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i="1" dirty="0">
                <a:solidFill>
                  <a:srgbClr val="FF0000"/>
                </a:solidFill>
              </a:rPr>
              <a:t>g</a:t>
            </a:r>
            <a:r>
              <a:rPr lang="en-US" b="1" dirty="0">
                <a:solidFill>
                  <a:srgbClr val="FF0000"/>
                </a:solidFill>
              </a:rPr>
              <a:t>) + O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i="1" dirty="0">
                <a:solidFill>
                  <a:srgbClr val="FF0000"/>
                </a:solidFill>
              </a:rPr>
              <a:t>g</a:t>
            </a:r>
            <a:r>
              <a:rPr lang="en-US" b="1" dirty="0">
                <a:solidFill>
                  <a:srgbClr val="FF0000"/>
                </a:solidFill>
              </a:rPr>
              <a:t>) → CO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i="1" dirty="0">
                <a:solidFill>
                  <a:srgbClr val="FF0000"/>
                </a:solidFill>
              </a:rPr>
              <a:t>g</a:t>
            </a:r>
            <a:r>
              <a:rPr lang="en-US" b="1" dirty="0">
                <a:solidFill>
                  <a:srgbClr val="FF0000"/>
                </a:solidFill>
              </a:rPr>
              <a:t>) + H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O(</a:t>
            </a:r>
            <a:r>
              <a:rPr lang="en-US" b="1" i="1" dirty="0">
                <a:solidFill>
                  <a:srgbClr val="FF0000"/>
                </a:solidFill>
              </a:rPr>
              <a:t>l</a:t>
            </a:r>
            <a:r>
              <a:rPr lang="en-US" b="1" dirty="0">
                <a:solidFill>
                  <a:srgbClr val="FF0000"/>
                </a:solidFill>
              </a:rPr>
              <a:t>) </a:t>
            </a: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3816337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Example 3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Palatino Linotype"/>
                <a:cs typeface="Palatino Linotype"/>
              </a:rPr>
              <a:t>Write the following word equation as a </a:t>
            </a:r>
            <a:r>
              <a:rPr lang="en-US" b="1" dirty="0">
                <a:solidFill>
                  <a:srgbClr val="FF0000"/>
                </a:solidFill>
                <a:latin typeface="Palatino Linotype"/>
                <a:cs typeface="Palatino Linotype"/>
              </a:rPr>
              <a:t>skeletal equation</a:t>
            </a:r>
            <a:r>
              <a:rPr lang="en-US" dirty="0">
                <a:latin typeface="Palatino Linotype"/>
                <a:cs typeface="Palatino Linotype"/>
              </a:rPr>
              <a:t>:</a:t>
            </a: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Hydrogen </a:t>
            </a:r>
            <a:r>
              <a:rPr lang="en-US" dirty="0">
                <a:latin typeface="Palatino Linotype"/>
                <a:cs typeface="Palatino Linotype"/>
              </a:rPr>
              <a:t>fluoride gas reacts with an aqueous solution of potassium carbonate to produce an aqueous </a:t>
            </a:r>
            <a:r>
              <a:rPr lang="en-US" dirty="0" smtClean="0">
                <a:latin typeface="Palatino Linotype"/>
                <a:cs typeface="Palatino Linotype"/>
              </a:rPr>
              <a:t>solution </a:t>
            </a:r>
            <a:r>
              <a:rPr lang="en-US" dirty="0">
                <a:latin typeface="Palatino Linotype"/>
                <a:cs typeface="Palatino Linotype"/>
              </a:rPr>
              <a:t>of potassium fluoride, liquid water, and gaseous carbon dioxide. </a:t>
            </a: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4116911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Example 3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latin typeface="Palatino Linotype"/>
                <a:cs typeface="Palatino Linotype"/>
              </a:rPr>
              <a:t>Write the following word equation as a </a:t>
            </a:r>
            <a:r>
              <a:rPr lang="en-US" b="1" dirty="0">
                <a:solidFill>
                  <a:srgbClr val="FF0000"/>
                </a:solidFill>
                <a:latin typeface="Palatino Linotype"/>
                <a:cs typeface="Palatino Linotype"/>
              </a:rPr>
              <a:t>skeletal equation</a:t>
            </a:r>
            <a:r>
              <a:rPr lang="en-US" dirty="0">
                <a:latin typeface="Palatino Linotype"/>
                <a:cs typeface="Palatino Linotype"/>
              </a:rPr>
              <a:t>:</a:t>
            </a: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Hydrogen </a:t>
            </a:r>
            <a:r>
              <a:rPr lang="en-US" dirty="0">
                <a:latin typeface="Palatino Linotype"/>
                <a:cs typeface="Palatino Linotype"/>
              </a:rPr>
              <a:t>fluoride gas reacts with an aqueous solution of potassium carbonate to produce an aqueous </a:t>
            </a:r>
            <a:r>
              <a:rPr lang="en-US" dirty="0" smtClean="0">
                <a:latin typeface="Palatino Linotype"/>
                <a:cs typeface="Palatino Linotype"/>
              </a:rPr>
              <a:t>solution </a:t>
            </a:r>
            <a:r>
              <a:rPr lang="en-US" dirty="0">
                <a:latin typeface="Palatino Linotype"/>
                <a:cs typeface="Palatino Linotype"/>
              </a:rPr>
              <a:t>of potassium fluoride, liquid water, and gaseous carbon dioxide. </a:t>
            </a: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</a:rPr>
              <a:t>HF(</a:t>
            </a:r>
            <a:r>
              <a:rPr lang="en-US" b="1" i="1" dirty="0">
                <a:solidFill>
                  <a:srgbClr val="FF0000"/>
                </a:solidFill>
              </a:rPr>
              <a:t>g</a:t>
            </a:r>
            <a:r>
              <a:rPr lang="en-US" b="1" dirty="0">
                <a:solidFill>
                  <a:srgbClr val="FF0000"/>
                </a:solidFill>
              </a:rPr>
              <a:t>) + K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CO</a:t>
            </a:r>
            <a:r>
              <a:rPr lang="en-US" b="1" baseline="-25000" dirty="0">
                <a:solidFill>
                  <a:srgbClr val="FF0000"/>
                </a:solidFill>
              </a:rPr>
              <a:t>3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i="1" dirty="0" err="1">
                <a:solidFill>
                  <a:srgbClr val="FF0000"/>
                </a:solidFill>
              </a:rPr>
              <a:t>aq</a:t>
            </a:r>
            <a:r>
              <a:rPr lang="en-US" b="1" dirty="0">
                <a:solidFill>
                  <a:srgbClr val="FF0000"/>
                </a:solidFill>
              </a:rPr>
              <a:t>) → KF(</a:t>
            </a:r>
            <a:r>
              <a:rPr lang="en-US" b="1" i="1" dirty="0" err="1">
                <a:solidFill>
                  <a:srgbClr val="FF0000"/>
                </a:solidFill>
              </a:rPr>
              <a:t>aq</a:t>
            </a:r>
            <a:r>
              <a:rPr lang="en-US" b="1" dirty="0">
                <a:solidFill>
                  <a:srgbClr val="FF0000"/>
                </a:solidFill>
              </a:rPr>
              <a:t>) + H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O(</a:t>
            </a:r>
            <a:r>
              <a:rPr lang="en-US" b="1" i="1" dirty="0">
                <a:solidFill>
                  <a:srgbClr val="FF0000"/>
                </a:solidFill>
              </a:rPr>
              <a:t>l</a:t>
            </a:r>
            <a:r>
              <a:rPr lang="en-US" b="1" dirty="0">
                <a:solidFill>
                  <a:srgbClr val="FF0000"/>
                </a:solidFill>
              </a:rPr>
              <a:t>) + CO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i="1" dirty="0">
                <a:solidFill>
                  <a:srgbClr val="FF0000"/>
                </a:solidFill>
              </a:rPr>
              <a:t>g</a:t>
            </a:r>
            <a:r>
              <a:rPr lang="en-US" b="1" dirty="0">
                <a:solidFill>
                  <a:srgbClr val="FF0000"/>
                </a:solidFill>
              </a:rPr>
              <a:t>) </a:t>
            </a: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66511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Summary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773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Palatino Linotype"/>
                <a:cs typeface="Palatino Linotype"/>
              </a:rPr>
              <a:t>A chemical reaction is the process in which one or more substances are changed into one or more </a:t>
            </a:r>
            <a:r>
              <a:rPr lang="en-US" u="sng" dirty="0">
                <a:latin typeface="Palatino Linotype"/>
                <a:cs typeface="Palatino Linotype"/>
              </a:rPr>
              <a:t>new substances</a:t>
            </a:r>
            <a:r>
              <a:rPr lang="en-US" dirty="0" smtClean="0">
                <a:latin typeface="Palatino Linotype"/>
                <a:cs typeface="Palatino Linotype"/>
              </a:rPr>
              <a:t>.</a:t>
            </a: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 </a:t>
            </a:r>
            <a:endParaRPr lang="en-US" dirty="0">
              <a:latin typeface="Palatino Linotype"/>
              <a:cs typeface="Palatino Linotype"/>
            </a:endParaRPr>
          </a:p>
          <a:p>
            <a:r>
              <a:rPr lang="en-US" dirty="0">
                <a:latin typeface="Palatino Linotype"/>
                <a:cs typeface="Palatino Linotype"/>
              </a:rPr>
              <a:t>Chemical reactions are represented by </a:t>
            </a:r>
            <a:r>
              <a:rPr lang="en-US" u="sng" dirty="0">
                <a:latin typeface="Palatino Linotype"/>
                <a:cs typeface="Palatino Linotype"/>
              </a:rPr>
              <a:t>chemical </a:t>
            </a:r>
            <a:r>
              <a:rPr lang="en-US" u="sng" dirty="0" smtClean="0">
                <a:latin typeface="Palatino Linotype"/>
                <a:cs typeface="Palatino Linotype"/>
              </a:rPr>
              <a:t>equations</a:t>
            </a:r>
            <a:r>
              <a:rPr lang="en-US" dirty="0">
                <a:latin typeface="Palatino Linotype"/>
                <a:cs typeface="Palatino Linotype"/>
              </a:rPr>
              <a:t> </a:t>
            </a:r>
            <a:r>
              <a:rPr lang="en-US" dirty="0" smtClean="0">
                <a:latin typeface="Palatino Linotype"/>
                <a:cs typeface="Palatino Linotype"/>
              </a:rPr>
              <a:t>(skeletal and word). </a:t>
            </a: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r>
              <a:rPr lang="en-US" dirty="0" smtClean="0">
                <a:latin typeface="Palatino Linotype"/>
                <a:cs typeface="Palatino Linotype"/>
              </a:rPr>
              <a:t>Chemical equations have </a:t>
            </a:r>
            <a:r>
              <a:rPr lang="en-US" u="sng" dirty="0" smtClean="0">
                <a:latin typeface="Palatino Linotype"/>
                <a:cs typeface="Palatino Linotype"/>
              </a:rPr>
              <a:t>reactants</a:t>
            </a:r>
            <a:r>
              <a:rPr lang="en-US" dirty="0" smtClean="0">
                <a:latin typeface="Palatino Linotype"/>
                <a:cs typeface="Palatino Linotype"/>
              </a:rPr>
              <a:t> on the left, an </a:t>
            </a:r>
            <a:r>
              <a:rPr lang="en-US" u="sng" dirty="0" smtClean="0">
                <a:latin typeface="Palatino Linotype"/>
                <a:cs typeface="Palatino Linotype"/>
              </a:rPr>
              <a:t>arrow</a:t>
            </a:r>
            <a:r>
              <a:rPr lang="en-US" dirty="0" smtClean="0">
                <a:latin typeface="Palatino Linotype"/>
                <a:cs typeface="Palatino Linotype"/>
              </a:rPr>
              <a:t> that symbolizes “produces”, and the </a:t>
            </a:r>
            <a:r>
              <a:rPr lang="en-US" u="sng" dirty="0" smtClean="0">
                <a:latin typeface="Palatino Linotype"/>
                <a:cs typeface="Palatino Linotype"/>
              </a:rPr>
              <a:t>products</a:t>
            </a:r>
            <a:r>
              <a:rPr lang="en-US" dirty="0" smtClean="0">
                <a:latin typeface="Palatino Linotype"/>
                <a:cs typeface="Palatino Linotype"/>
              </a:rPr>
              <a:t> on the right.</a:t>
            </a:r>
            <a:endParaRPr lang="en-US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403700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Marker Felt"/>
                <a:cs typeface="Marker Felt"/>
              </a:rPr>
              <a:t>Briggs-Rauscher Reaction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682" y="1425379"/>
            <a:ext cx="8641779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latin typeface="Palatino Linotype"/>
                <a:cs typeface="Palatino Linotype"/>
                <a:hlinkClick r:id="rId2"/>
              </a:rPr>
              <a:t>https://www.youtube.com/watch?feature=player_embedded&amp;v=</a:t>
            </a:r>
            <a:r>
              <a:rPr lang="en-US" sz="1800" dirty="0" smtClean="0">
                <a:latin typeface="Palatino Linotype"/>
                <a:cs typeface="Palatino Linotype"/>
                <a:hlinkClick r:id="rId2"/>
              </a:rPr>
              <a:t>Ch93AKJm9os</a:t>
            </a:r>
            <a:endParaRPr lang="en-US" sz="1800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sz="2400" dirty="0">
              <a:latin typeface="Palatino Linotype"/>
              <a:cs typeface="Palatino Linotype"/>
            </a:endParaRPr>
          </a:p>
          <a:p>
            <a:r>
              <a:rPr lang="en-US" sz="2400" dirty="0" smtClean="0">
                <a:latin typeface="Palatino Linotype"/>
                <a:cs typeface="Palatino Linotype"/>
              </a:rPr>
              <a:t>Aka oscillating </a:t>
            </a:r>
            <a:r>
              <a:rPr lang="en-US" sz="2400" dirty="0">
                <a:latin typeface="Palatino Linotype"/>
                <a:cs typeface="Palatino Linotype"/>
              </a:rPr>
              <a:t>chemical reaction. </a:t>
            </a:r>
            <a:endParaRPr lang="en-US" sz="2400" dirty="0" smtClean="0">
              <a:latin typeface="Palatino Linotype"/>
              <a:cs typeface="Palatino Linotype"/>
            </a:endParaRPr>
          </a:p>
          <a:p>
            <a:r>
              <a:rPr lang="en-US" sz="2400" dirty="0" smtClean="0">
                <a:latin typeface="Palatino Linotype"/>
                <a:cs typeface="Palatino Linotype"/>
              </a:rPr>
              <a:t>According </a:t>
            </a:r>
            <a:r>
              <a:rPr lang="en-US" sz="2400" dirty="0">
                <a:latin typeface="Palatino Linotype"/>
                <a:cs typeface="Palatino Linotype"/>
              </a:rPr>
              <a:t>to Wikipedia: “the freshly prepared colorless solution slowly turns an amber color, suddenly changing to a very dark blue. This slowly fades to colorless and the process repeats, about ten times in the most popular formulation, before ending as a dark blue liquid smelling strongly of iodine.” </a:t>
            </a:r>
            <a:endParaRPr lang="en-US" sz="2400" dirty="0" smtClean="0">
              <a:latin typeface="Palatino Linotype"/>
              <a:cs typeface="Palatino Linotype"/>
            </a:endParaRPr>
          </a:p>
          <a:p>
            <a:r>
              <a:rPr lang="en-US" sz="2400" dirty="0" smtClean="0">
                <a:latin typeface="Palatino Linotype"/>
                <a:cs typeface="Palatino Linotype"/>
              </a:rPr>
              <a:t>The </a:t>
            </a:r>
            <a:r>
              <a:rPr lang="en-US" sz="2400" dirty="0">
                <a:latin typeface="Palatino Linotype"/>
                <a:cs typeface="Palatino Linotype"/>
              </a:rPr>
              <a:t>reason this occurs is that the first reaction causes certain chemicals to be released in to the liquid, which then, in turn, spark a second reaction, and the process repeats itself until exhausted.</a:t>
            </a:r>
          </a:p>
        </p:txBody>
      </p:sp>
    </p:spTree>
    <p:extLst>
      <p:ext uri="{BB962C8B-B14F-4D97-AF65-F5344CB8AC3E}">
        <p14:creationId xmlns:p14="http://schemas.microsoft.com/office/powerpoint/2010/main" val="486915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Potassium Chlorate and Gummy Bear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7153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dirty="0">
                <a:latin typeface="Palatino Linotype"/>
                <a:cs typeface="Palatino Linotype"/>
                <a:hlinkClick r:id="rId3"/>
              </a:rPr>
              <a:t>https://www.youtube.com/watch?feature=player_embedded&amp;v=txkRCIPSsjM</a:t>
            </a:r>
            <a:endParaRPr lang="en-US" sz="2800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sz="2800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sz="2800" dirty="0" smtClean="0">
                <a:latin typeface="Palatino Linotype"/>
                <a:cs typeface="Palatino Linotype"/>
              </a:rPr>
              <a:t>Potassium </a:t>
            </a:r>
            <a:r>
              <a:rPr lang="en-US" sz="2800" dirty="0">
                <a:latin typeface="Palatino Linotype"/>
                <a:cs typeface="Palatino Linotype"/>
              </a:rPr>
              <a:t>Chlorate </a:t>
            </a:r>
            <a:r>
              <a:rPr lang="en-US" sz="2800" dirty="0" smtClean="0">
                <a:latin typeface="Palatino Linotype"/>
                <a:cs typeface="Palatino Linotype"/>
              </a:rPr>
              <a:t>is </a:t>
            </a:r>
            <a:r>
              <a:rPr lang="en-US" sz="2800" dirty="0">
                <a:latin typeface="Palatino Linotype"/>
                <a:cs typeface="Palatino Linotype"/>
              </a:rPr>
              <a:t>often used </a:t>
            </a:r>
            <a:r>
              <a:rPr lang="en-US" sz="2800" dirty="0" smtClean="0">
                <a:latin typeface="Palatino Linotype"/>
                <a:cs typeface="Palatino Linotype"/>
              </a:rPr>
              <a:t>in </a:t>
            </a:r>
            <a:r>
              <a:rPr lang="en-US" sz="2800" dirty="0">
                <a:latin typeface="Palatino Linotype"/>
                <a:cs typeface="Palatino Linotype"/>
              </a:rPr>
              <a:t>fireworks and explosives. </a:t>
            </a:r>
            <a:endParaRPr lang="en-US" sz="2800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sz="2800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sz="2800" dirty="0" smtClean="0">
                <a:latin typeface="Palatino Linotype"/>
                <a:cs typeface="Palatino Linotype"/>
              </a:rPr>
              <a:t>When it is </a:t>
            </a:r>
            <a:r>
              <a:rPr lang="en-US" sz="2800" dirty="0">
                <a:latin typeface="Palatino Linotype"/>
                <a:cs typeface="Palatino Linotype"/>
              </a:rPr>
              <a:t>heated to melting </a:t>
            </a:r>
            <a:r>
              <a:rPr lang="en-US" sz="2800" dirty="0" smtClean="0">
                <a:latin typeface="Palatino Linotype"/>
                <a:cs typeface="Palatino Linotype"/>
              </a:rPr>
              <a:t>point</a:t>
            </a:r>
            <a:r>
              <a:rPr lang="en-US" sz="2800" dirty="0">
                <a:latin typeface="Palatino Linotype"/>
                <a:cs typeface="Palatino Linotype"/>
              </a:rPr>
              <a:t>, </a:t>
            </a:r>
            <a:endParaRPr lang="en-US" sz="2800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sz="2800" dirty="0" smtClean="0">
                <a:latin typeface="Palatino Linotype"/>
                <a:cs typeface="Palatino Linotype"/>
              </a:rPr>
              <a:t>any </a:t>
            </a:r>
            <a:r>
              <a:rPr lang="en-US" sz="2800" dirty="0">
                <a:latin typeface="Palatino Linotype"/>
                <a:cs typeface="Palatino Linotype"/>
              </a:rPr>
              <a:t>item added to it will cause a </a:t>
            </a:r>
            <a:endParaRPr lang="en-US" sz="2800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sz="2800" dirty="0" smtClean="0">
                <a:latin typeface="Palatino Linotype"/>
                <a:cs typeface="Palatino Linotype"/>
              </a:rPr>
              <a:t>rapid </a:t>
            </a:r>
            <a:r>
              <a:rPr lang="en-US" sz="2800" dirty="0">
                <a:latin typeface="Palatino Linotype"/>
                <a:cs typeface="Palatino Linotype"/>
              </a:rPr>
              <a:t>disintegration in the form of </a:t>
            </a:r>
            <a:r>
              <a:rPr lang="en-US" sz="2800" dirty="0" smtClean="0">
                <a:latin typeface="Palatino Linotype"/>
                <a:cs typeface="Palatino Linotype"/>
              </a:rPr>
              <a:t>an</a:t>
            </a:r>
          </a:p>
          <a:p>
            <a:pPr marL="0" indent="0">
              <a:buNone/>
            </a:pPr>
            <a:r>
              <a:rPr lang="en-US" sz="2800" dirty="0" smtClean="0">
                <a:latin typeface="Palatino Linotype"/>
                <a:cs typeface="Palatino Linotype"/>
              </a:rPr>
              <a:t>explosion </a:t>
            </a:r>
            <a:r>
              <a:rPr lang="en-US" sz="2800" dirty="0">
                <a:latin typeface="Palatino Linotype"/>
                <a:cs typeface="Palatino Linotype"/>
              </a:rPr>
              <a:t>(as we see in the video </a:t>
            </a:r>
            <a:endParaRPr lang="en-US" sz="2800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sz="2800" dirty="0" smtClean="0">
                <a:latin typeface="Palatino Linotype"/>
                <a:cs typeface="Palatino Linotype"/>
              </a:rPr>
              <a:t>above</a:t>
            </a:r>
            <a:r>
              <a:rPr lang="en-US" sz="2800" dirty="0">
                <a:latin typeface="Palatino Linotype"/>
                <a:cs typeface="Palatino Linotype"/>
              </a:rPr>
              <a:t>). </a:t>
            </a:r>
            <a:endParaRPr lang="en-US" sz="2800" dirty="0" smtClean="0">
              <a:latin typeface="Palatino Linotype"/>
              <a:cs typeface="Palatino Linotype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5399" y="3640665"/>
            <a:ext cx="2497667" cy="2497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73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980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Marker Felt"/>
                <a:cs typeface="Marker Felt"/>
              </a:rPr>
              <a:t>Sodium Acetate Super Saturation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475" y="1600200"/>
            <a:ext cx="8594792" cy="50919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100" dirty="0" smtClean="0">
                <a:latin typeface="Palatino Linotype"/>
                <a:cs typeface="Palatino Linotype"/>
                <a:hlinkClick r:id="rId3"/>
              </a:rPr>
              <a:t>https</a:t>
            </a:r>
            <a:r>
              <a:rPr lang="en-US" sz="2100" dirty="0">
                <a:latin typeface="Palatino Linotype"/>
                <a:cs typeface="Palatino Linotype"/>
                <a:hlinkClick r:id="rId3"/>
              </a:rPr>
              <a:t>://www.youtube.com/watch?feature=player_embedded&amp;v=</a:t>
            </a:r>
            <a:r>
              <a:rPr lang="en-US" sz="2100" dirty="0" smtClean="0">
                <a:latin typeface="Palatino Linotype"/>
                <a:cs typeface="Palatino Linotype"/>
                <a:hlinkClick r:id="rId3"/>
              </a:rPr>
              <a:t>uy6eKm8IRdI</a:t>
            </a:r>
            <a:endParaRPr lang="en-US" sz="2100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r>
              <a:rPr lang="en-US" sz="2600" dirty="0">
                <a:latin typeface="Palatino Linotype"/>
                <a:cs typeface="Palatino Linotype"/>
              </a:rPr>
              <a:t>Sodium acetate, when heated and </a:t>
            </a:r>
            <a:endParaRPr lang="en-US" sz="2600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sz="2600" dirty="0" smtClean="0">
                <a:latin typeface="Palatino Linotype"/>
                <a:cs typeface="Palatino Linotype"/>
              </a:rPr>
              <a:t>    cooled</a:t>
            </a:r>
            <a:r>
              <a:rPr lang="en-US" sz="2600" dirty="0">
                <a:latin typeface="Palatino Linotype"/>
                <a:cs typeface="Palatino Linotype"/>
              </a:rPr>
              <a:t>, becomes </a:t>
            </a:r>
            <a:r>
              <a:rPr lang="en-US" sz="2600" u="sng" dirty="0">
                <a:latin typeface="Palatino Linotype"/>
                <a:cs typeface="Palatino Linotype"/>
              </a:rPr>
              <a:t>supersaturated</a:t>
            </a:r>
            <a:r>
              <a:rPr lang="en-US" sz="2600" dirty="0">
                <a:latin typeface="Palatino Linotype"/>
                <a:cs typeface="Palatino Linotype"/>
              </a:rPr>
              <a:t> in water. </a:t>
            </a:r>
            <a:endParaRPr lang="en-US" sz="2600" dirty="0" smtClean="0">
              <a:latin typeface="Palatino Linotype"/>
              <a:cs typeface="Palatino Linotype"/>
            </a:endParaRPr>
          </a:p>
          <a:p>
            <a:r>
              <a:rPr lang="en-US" sz="2600" dirty="0" smtClean="0">
                <a:latin typeface="Palatino Linotype"/>
                <a:cs typeface="Palatino Linotype"/>
              </a:rPr>
              <a:t>When </a:t>
            </a:r>
            <a:r>
              <a:rPr lang="en-US" sz="2600" dirty="0">
                <a:latin typeface="Palatino Linotype"/>
                <a:cs typeface="Palatino Linotype"/>
              </a:rPr>
              <a:t>it comes in contact with another object it </a:t>
            </a:r>
            <a:endParaRPr lang="en-US" sz="2600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sz="2600" dirty="0">
                <a:latin typeface="Palatino Linotype"/>
                <a:cs typeface="Palatino Linotype"/>
              </a:rPr>
              <a:t> </a:t>
            </a:r>
            <a:r>
              <a:rPr lang="en-US" sz="2600" dirty="0" smtClean="0">
                <a:latin typeface="Palatino Linotype"/>
                <a:cs typeface="Palatino Linotype"/>
              </a:rPr>
              <a:t>   </a:t>
            </a:r>
            <a:r>
              <a:rPr lang="en-US" sz="2600" u="sng" dirty="0" smtClean="0">
                <a:latin typeface="Palatino Linotype"/>
                <a:cs typeface="Palatino Linotype"/>
              </a:rPr>
              <a:t>re</a:t>
            </a:r>
            <a:r>
              <a:rPr lang="en-US" sz="2600" u="sng" dirty="0">
                <a:latin typeface="Palatino Linotype"/>
                <a:cs typeface="Palatino Linotype"/>
              </a:rPr>
              <a:t>-crystalizes</a:t>
            </a:r>
            <a:r>
              <a:rPr lang="en-US" sz="2600" dirty="0">
                <a:latin typeface="Palatino Linotype"/>
                <a:cs typeface="Palatino Linotype"/>
              </a:rPr>
              <a:t>. </a:t>
            </a:r>
            <a:endParaRPr lang="en-US" sz="2600" dirty="0" smtClean="0">
              <a:latin typeface="Palatino Linotype"/>
              <a:cs typeface="Palatino Linotype"/>
            </a:endParaRPr>
          </a:p>
          <a:p>
            <a:r>
              <a:rPr lang="en-US" sz="2600" dirty="0" smtClean="0">
                <a:latin typeface="Palatino Linotype"/>
                <a:cs typeface="Palatino Linotype"/>
              </a:rPr>
              <a:t>This </a:t>
            </a:r>
            <a:r>
              <a:rPr lang="en-US" sz="2600" dirty="0">
                <a:latin typeface="Palatino Linotype"/>
                <a:cs typeface="Palatino Linotype"/>
              </a:rPr>
              <a:t>reaction also causes </a:t>
            </a:r>
            <a:r>
              <a:rPr lang="en-US" sz="2600" u="sng" dirty="0">
                <a:latin typeface="Palatino Linotype"/>
                <a:cs typeface="Palatino Linotype"/>
              </a:rPr>
              <a:t>heat</a:t>
            </a:r>
            <a:r>
              <a:rPr lang="en-US" sz="2600" dirty="0">
                <a:latin typeface="Palatino Linotype"/>
                <a:cs typeface="Palatino Linotype"/>
              </a:rPr>
              <a:t>, and so this has a practical use in heat pads. </a:t>
            </a:r>
            <a:endParaRPr lang="en-US" sz="2600" dirty="0" smtClean="0">
              <a:latin typeface="Palatino Linotype"/>
              <a:cs typeface="Palatino Linotype"/>
            </a:endParaRPr>
          </a:p>
          <a:p>
            <a:r>
              <a:rPr lang="en-US" sz="2600" dirty="0" smtClean="0">
                <a:latin typeface="Palatino Linotype"/>
                <a:cs typeface="Palatino Linotype"/>
              </a:rPr>
              <a:t>Sodium </a:t>
            </a:r>
            <a:r>
              <a:rPr lang="en-US" sz="2600" dirty="0">
                <a:latin typeface="Palatino Linotype"/>
                <a:cs typeface="Palatino Linotype"/>
              </a:rPr>
              <a:t>acetate is also used as a </a:t>
            </a:r>
            <a:r>
              <a:rPr lang="en-US" sz="2600" u="sng" dirty="0">
                <a:latin typeface="Palatino Linotype"/>
                <a:cs typeface="Palatino Linotype"/>
              </a:rPr>
              <a:t>preservative</a:t>
            </a:r>
            <a:r>
              <a:rPr lang="en-US" sz="2600" dirty="0">
                <a:latin typeface="Palatino Linotype"/>
                <a:cs typeface="Palatino Linotype"/>
              </a:rPr>
              <a:t>, and also gives </a:t>
            </a:r>
            <a:r>
              <a:rPr lang="en-US" sz="2600" u="sng" dirty="0">
                <a:latin typeface="Palatino Linotype"/>
                <a:cs typeface="Palatino Linotype"/>
              </a:rPr>
              <a:t>salt and vinegar chips</a:t>
            </a:r>
            <a:r>
              <a:rPr lang="en-US" sz="2600" dirty="0">
                <a:latin typeface="Palatino Linotype"/>
                <a:cs typeface="Palatino Linotype"/>
              </a:rPr>
              <a:t> their distinctive taste. </a:t>
            </a:r>
            <a:endParaRPr lang="en-US" sz="2600" dirty="0" smtClean="0">
              <a:latin typeface="Palatino Linotype"/>
              <a:cs typeface="Palatino Linotype"/>
            </a:endParaRPr>
          </a:p>
          <a:p>
            <a:r>
              <a:rPr lang="en-US" sz="2600" dirty="0" smtClean="0">
                <a:latin typeface="Palatino Linotype"/>
                <a:cs typeface="Palatino Linotype"/>
              </a:rPr>
              <a:t>It </a:t>
            </a:r>
            <a:r>
              <a:rPr lang="en-US" sz="2600" dirty="0">
                <a:latin typeface="Palatino Linotype"/>
                <a:cs typeface="Palatino Linotype"/>
              </a:rPr>
              <a:t>is referred to in foods as E262 or sodium </a:t>
            </a:r>
            <a:r>
              <a:rPr lang="en-US" sz="2600" dirty="0" err="1">
                <a:latin typeface="Palatino Linotype"/>
                <a:cs typeface="Palatino Linotype"/>
              </a:rPr>
              <a:t>diacetate</a:t>
            </a:r>
            <a:r>
              <a:rPr lang="en-US" sz="2600" dirty="0">
                <a:latin typeface="Palatino Linotype"/>
                <a:cs typeface="Palatino Linotype"/>
              </a:rPr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0812" y="1302809"/>
            <a:ext cx="2091455" cy="210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03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Marker Felt"/>
                <a:cs typeface="Marker Felt"/>
              </a:rPr>
              <a:t>Lesson Objectives</a:t>
            </a:r>
            <a:r>
              <a:rPr lang="en-US" b="1" dirty="0" smtClean="0">
                <a:latin typeface="Marker Felt"/>
                <a:cs typeface="Marker Felt"/>
              </a:rPr>
              <a:t>: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4" name="Subtitle 2"/>
          <p:cNvSpPr>
            <a:spLocks noGrp="1"/>
          </p:cNvSpPr>
          <p:nvPr>
            <p:ph idx="1"/>
          </p:nvPr>
        </p:nvSpPr>
        <p:spPr>
          <a:xfrm>
            <a:off x="508000" y="1739371"/>
            <a:ext cx="8229600" cy="4525963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Explain what </a:t>
            </a:r>
            <a:r>
              <a:rPr lang="en-US" sz="2800" u="sng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happens</a:t>
            </a:r>
            <a:r>
              <a:rPr lang="en-US" sz="280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 during a chemical reaction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Identify the </a:t>
            </a:r>
            <a:r>
              <a:rPr lang="en-US" sz="2800" u="sng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reactants</a:t>
            </a:r>
            <a:r>
              <a:rPr lang="en-US" sz="280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 and </a:t>
            </a:r>
            <a:r>
              <a:rPr lang="en-US" sz="2800" u="sng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products</a:t>
            </a:r>
            <a:r>
              <a:rPr lang="en-US" sz="280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 in any chemical reaction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Use the common </a:t>
            </a:r>
            <a:r>
              <a:rPr lang="en-US" sz="2800" u="sng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symbols</a:t>
            </a:r>
            <a:r>
              <a:rPr lang="en-US" sz="280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 (s), (l), (g), (</a:t>
            </a:r>
            <a:r>
              <a:rPr lang="en-US" sz="2800" dirty="0" err="1" smtClean="0">
                <a:solidFill>
                  <a:srgbClr val="FF0000"/>
                </a:solidFill>
                <a:latin typeface="Palatino Linotype"/>
                <a:cs typeface="Palatino Linotype"/>
              </a:rPr>
              <a:t>aq</a:t>
            </a:r>
            <a:r>
              <a:rPr lang="en-US" sz="280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), and “</a:t>
            </a:r>
            <a:r>
              <a:rPr lang="en-US" sz="2800" dirty="0" smtClean="0">
                <a:solidFill>
                  <a:srgbClr val="FF0000"/>
                </a:solidFill>
                <a:latin typeface="Palatino Linotype"/>
                <a:cs typeface="Palatino Linotype"/>
                <a:sym typeface="Wingdings"/>
              </a:rPr>
              <a:t>” appropriately</a:t>
            </a:r>
            <a:endParaRPr lang="en-US" sz="2800" dirty="0">
              <a:solidFill>
                <a:srgbClr val="FF0000"/>
              </a:solidFill>
              <a:latin typeface="Palatino Linotype"/>
              <a:cs typeface="Palatino Linotype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5503537"/>
            <a:ext cx="1083733" cy="12452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5667" y="5503537"/>
            <a:ext cx="1083733" cy="12452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3467" y="5503537"/>
            <a:ext cx="1083733" cy="12452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2800" y="5503537"/>
            <a:ext cx="1083733" cy="12452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9066" y="5503537"/>
            <a:ext cx="1083733" cy="124525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3067" y="5503537"/>
            <a:ext cx="1083733" cy="124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3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8900" y="3848100"/>
            <a:ext cx="2705100" cy="3009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502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Introduction 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133" y="1191502"/>
            <a:ext cx="8466667" cy="3383397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Chemical reaction: </a:t>
            </a:r>
            <a:r>
              <a:rPr lang="en-US" sz="2800" dirty="0">
                <a:latin typeface="Palatino Linotype"/>
                <a:cs typeface="Palatino Linotype"/>
              </a:rPr>
              <a:t>occurs when one or more chemicals react to become </a:t>
            </a:r>
            <a:r>
              <a:rPr lang="en-US" sz="2800" u="sng" dirty="0">
                <a:latin typeface="Palatino Linotype"/>
                <a:cs typeface="Palatino Linotype"/>
              </a:rPr>
              <a:t>different</a:t>
            </a:r>
            <a:r>
              <a:rPr lang="en-US" sz="2800" dirty="0">
                <a:latin typeface="Palatino Linotype"/>
                <a:cs typeface="Palatino Linotype"/>
              </a:rPr>
              <a:t> chemicals. </a:t>
            </a:r>
            <a:endParaRPr lang="en-US" sz="2800" dirty="0" smtClean="0">
              <a:latin typeface="Palatino Linotype"/>
              <a:cs typeface="Palatino Linotype"/>
            </a:endParaRPr>
          </a:p>
          <a:p>
            <a:pPr lvl="2"/>
            <a:r>
              <a:rPr lang="en-US" dirty="0"/>
              <a:t>A</a:t>
            </a:r>
            <a:r>
              <a:rPr lang="en-US" dirty="0" smtClean="0"/>
              <a:t>toms </a:t>
            </a:r>
            <a:r>
              <a:rPr lang="en-US" dirty="0"/>
              <a:t>rearrange, bonds are broken, new bonds are formed, and the chemical's identity is actually changed.</a:t>
            </a: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sz="2800" dirty="0" smtClean="0">
              <a:latin typeface="Palatino Linotype"/>
              <a:cs typeface="Palatino Linotype"/>
            </a:endParaRPr>
          </a:p>
          <a:p>
            <a:r>
              <a:rPr lang="en-US" sz="2800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Reactants: </a:t>
            </a:r>
            <a:r>
              <a:rPr lang="en-US" sz="2800" dirty="0" smtClean="0">
                <a:latin typeface="Palatino Linotype"/>
                <a:cs typeface="Palatino Linotype"/>
              </a:rPr>
              <a:t>the substances that are present at the </a:t>
            </a:r>
            <a:r>
              <a:rPr lang="en-US" sz="2800" u="sng" dirty="0" smtClean="0">
                <a:latin typeface="Palatino Linotype"/>
                <a:cs typeface="Palatino Linotype"/>
              </a:rPr>
              <a:t>beginning</a:t>
            </a:r>
            <a:r>
              <a:rPr lang="en-US" sz="2800" dirty="0" smtClean="0">
                <a:latin typeface="Palatino Linotype"/>
                <a:cs typeface="Palatino Linotype"/>
              </a:rPr>
              <a:t> of a </a:t>
            </a:r>
            <a:r>
              <a:rPr lang="en-US" sz="2800" dirty="0" smtClean="0">
                <a:latin typeface="Palatino Linotype"/>
                <a:cs typeface="Palatino Linotype"/>
              </a:rPr>
              <a:t>reaction.</a:t>
            </a:r>
          </a:p>
          <a:p>
            <a:r>
              <a:rPr lang="en-US" sz="2800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Products</a:t>
            </a:r>
            <a:r>
              <a:rPr lang="en-US" sz="2800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: </a:t>
            </a:r>
            <a:r>
              <a:rPr lang="en-US" sz="2800" dirty="0" smtClean="0">
                <a:latin typeface="Palatino Linotype"/>
                <a:cs typeface="Palatino Linotype"/>
              </a:rPr>
              <a:t>the substances that are </a:t>
            </a:r>
          </a:p>
          <a:p>
            <a:pPr marL="0" indent="0">
              <a:buNone/>
            </a:pPr>
            <a:r>
              <a:rPr lang="en-US" sz="2800" dirty="0">
                <a:latin typeface="Palatino Linotype"/>
                <a:cs typeface="Palatino Linotype"/>
              </a:rPr>
              <a:t> </a:t>
            </a:r>
            <a:r>
              <a:rPr lang="en-US" sz="2800" dirty="0" smtClean="0">
                <a:latin typeface="Palatino Linotype"/>
                <a:cs typeface="Palatino Linotype"/>
              </a:rPr>
              <a:t>   present at the </a:t>
            </a:r>
            <a:r>
              <a:rPr lang="en-US" sz="2800" u="sng" dirty="0" smtClean="0">
                <a:latin typeface="Palatino Linotype"/>
                <a:cs typeface="Palatino Linotype"/>
              </a:rPr>
              <a:t>end</a:t>
            </a:r>
            <a:r>
              <a:rPr lang="en-US" sz="2800" dirty="0" smtClean="0">
                <a:latin typeface="Palatino Linotype"/>
                <a:cs typeface="Palatino Linotype"/>
              </a:rPr>
              <a:t> of a </a:t>
            </a:r>
            <a:r>
              <a:rPr lang="en-US" sz="2800" dirty="0" smtClean="0">
                <a:latin typeface="Palatino Linotype"/>
                <a:cs typeface="Palatino Linotype"/>
              </a:rPr>
              <a:t>reaction</a:t>
            </a:r>
          </a:p>
          <a:p>
            <a:pPr marL="0" indent="0">
              <a:buNone/>
            </a:pPr>
            <a:endParaRPr lang="en-US" sz="2800" dirty="0" smtClean="0">
              <a:latin typeface="Palatino Linotype"/>
              <a:cs typeface="Palatino Linotype"/>
            </a:endParaRPr>
          </a:p>
          <a:p>
            <a:pPr mar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Reactants </a:t>
            </a:r>
            <a:r>
              <a:rPr lang="en-US" sz="2800" b="1" dirty="0" smtClean="0">
                <a:solidFill>
                  <a:srgbClr val="FF0000"/>
                </a:solidFill>
                <a:latin typeface="Palatino Linotype"/>
                <a:cs typeface="Palatino Linotype"/>
                <a:sym typeface="Wingdings"/>
              </a:rPr>
              <a:t> Products</a:t>
            </a:r>
            <a:r>
              <a:rPr lang="en-US" sz="2800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endParaRPr lang="en-US" sz="2800" b="1" dirty="0" smtClean="0">
              <a:solidFill>
                <a:srgbClr val="FF0000"/>
              </a:solidFill>
              <a:latin typeface="Palatino Linotype"/>
              <a:cs typeface="Palatino Linotype"/>
            </a:endParaRPr>
          </a:p>
          <a:p>
            <a:endParaRPr lang="en-US" sz="2800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95654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Chemical Equations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43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Palatino Linotype"/>
                <a:cs typeface="Palatino Linotype"/>
              </a:rPr>
              <a:t>The best way to represent what happens during a chemical reaction is by using a </a:t>
            </a:r>
            <a:r>
              <a:rPr lang="en-US" sz="2800" b="1" dirty="0">
                <a:solidFill>
                  <a:srgbClr val="FF0000"/>
                </a:solidFill>
                <a:latin typeface="Palatino Linotype"/>
                <a:cs typeface="Palatino Linotype"/>
              </a:rPr>
              <a:t>chemical equation</a:t>
            </a:r>
            <a:r>
              <a:rPr lang="en-US" sz="2800" dirty="0">
                <a:solidFill>
                  <a:srgbClr val="FF0000"/>
                </a:solidFill>
                <a:latin typeface="Palatino Linotype"/>
                <a:cs typeface="Palatino Linotype"/>
              </a:rPr>
              <a:t>. </a:t>
            </a:r>
            <a:endParaRPr lang="en-US" sz="2800" dirty="0" smtClean="0">
              <a:solidFill>
                <a:srgbClr val="FF0000"/>
              </a:solidFill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sz="2800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sz="2800" dirty="0" smtClean="0">
                <a:latin typeface="Palatino Linotype"/>
                <a:cs typeface="Palatino Linotype"/>
              </a:rPr>
              <a:t>We've </a:t>
            </a:r>
            <a:r>
              <a:rPr lang="en-US" sz="2800" dirty="0">
                <a:latin typeface="Palatino Linotype"/>
                <a:cs typeface="Palatino Linotype"/>
              </a:rPr>
              <a:t>all seen them, even if it was just in cartoons or reruns of Bill Nye. You know, the good '</a:t>
            </a:r>
            <a:r>
              <a:rPr lang="en-US" sz="2800" dirty="0" smtClean="0">
                <a:latin typeface="Palatino Linotype"/>
                <a:cs typeface="Palatino Linotype"/>
              </a:rPr>
              <a:t>ole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Palatino Linotype"/>
                <a:cs typeface="Palatino Linotype"/>
              </a:rPr>
              <a:t>A + B → C. </a:t>
            </a:r>
          </a:p>
          <a:p>
            <a:endParaRPr lang="en-US" sz="2800" dirty="0">
              <a:latin typeface="Palatino Linotype"/>
              <a:cs typeface="Palatino Linotype"/>
            </a:endParaRPr>
          </a:p>
        </p:txBody>
      </p:sp>
      <p:pic>
        <p:nvPicPr>
          <p:cNvPr id="4" name="Picture 3" descr="http://media1.shmoop.com/images/chemistry/chembook_reactions_graphik_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867" y="3864238"/>
            <a:ext cx="4792133" cy="29937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75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Marker Felt"/>
                <a:cs typeface="Marker Felt"/>
              </a:rPr>
              <a:t>Chemical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0"/>
            <a:ext cx="5092262" cy="4769636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>
                <a:latin typeface="Palatino Linotype"/>
                <a:cs typeface="Palatino Linotype"/>
              </a:rPr>
              <a:t>Chemical equations represent what happens to atoms and molecules on a </a:t>
            </a:r>
            <a:r>
              <a:rPr lang="en-US" sz="2800" u="sng" dirty="0">
                <a:latin typeface="Palatino Linotype"/>
                <a:cs typeface="Palatino Linotype"/>
              </a:rPr>
              <a:t>microscopic level</a:t>
            </a:r>
            <a:r>
              <a:rPr lang="en-US" sz="2800" dirty="0">
                <a:latin typeface="Palatino Linotype"/>
                <a:cs typeface="Palatino Linotype"/>
              </a:rPr>
              <a:t>. </a:t>
            </a:r>
          </a:p>
          <a:p>
            <a:endParaRPr lang="en-US" sz="2800" dirty="0">
              <a:latin typeface="Palatino Linotype"/>
              <a:cs typeface="Palatino Linotype"/>
            </a:endParaRPr>
          </a:p>
          <a:p>
            <a:r>
              <a:rPr lang="en-US" sz="2800" dirty="0">
                <a:latin typeface="Palatino Linotype"/>
                <a:cs typeface="Palatino Linotype"/>
              </a:rPr>
              <a:t>Unfortunately, we can't watch the atoms rearrange with our own eyes, but we can witness the oftentimes, dramatic results of a chemical reaction. </a:t>
            </a:r>
            <a:r>
              <a:rPr lang="en-US" sz="2800" b="1" i="1" dirty="0">
                <a:solidFill>
                  <a:srgbClr val="FF0000"/>
                </a:solidFill>
                <a:latin typeface="Palatino Linotype"/>
                <a:cs typeface="Palatino Linotype"/>
              </a:rPr>
              <a:t>Breaking Bad</a:t>
            </a:r>
            <a:r>
              <a:rPr lang="en-US" sz="2800" dirty="0">
                <a:latin typeface="Palatino Linotype"/>
                <a:cs typeface="Palatino Linotype"/>
              </a:rPr>
              <a:t>, anyone</a:t>
            </a:r>
            <a:r>
              <a:rPr lang="en-US" sz="2800" dirty="0" smtClean="0">
                <a:latin typeface="Palatino Linotype"/>
                <a:cs typeface="Palatino Linotype"/>
              </a:rPr>
              <a:t>?</a:t>
            </a:r>
            <a:endParaRPr lang="en-US" sz="2800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sz="2800" dirty="0" smtClean="0">
              <a:latin typeface="Palatino Linotype"/>
              <a:cs typeface="Palatino Linotype"/>
            </a:endParaRPr>
          </a:p>
          <a:p>
            <a:endParaRPr lang="en-US" sz="2800" dirty="0">
              <a:latin typeface="Palatino Linotype"/>
              <a:cs typeface="Palatino Linotype"/>
            </a:endParaRPr>
          </a:p>
          <a:p>
            <a:endParaRPr lang="en-US" sz="2800" dirty="0">
              <a:latin typeface="Palatino Linotype"/>
              <a:cs typeface="Palatino Linotype"/>
            </a:endParaRPr>
          </a:p>
          <a:p>
            <a:endParaRPr lang="en-US" sz="2800" dirty="0">
              <a:latin typeface="Palatino Linotype"/>
              <a:cs typeface="Palatino Linotype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7072" r="16975"/>
          <a:stretch/>
        </p:blipFill>
        <p:spPr>
          <a:xfrm>
            <a:off x="5701901" y="1417638"/>
            <a:ext cx="3146360" cy="47705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78756" y="6369836"/>
            <a:ext cx="7741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alatino Linotype"/>
                <a:cs typeface="Palatino Linotype"/>
                <a:hlinkClick r:id="rId4"/>
              </a:rPr>
              <a:t>https://www.youtube.com/watch?v=FWgAvSGE5_U</a:t>
            </a:r>
            <a:endParaRPr lang="en-US" dirty="0">
              <a:latin typeface="Palatino Linotype"/>
              <a:cs typeface="Palatino Linotype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79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2253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Steps For Writing Chemical Equations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8850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Palatino Linotype"/>
                <a:cs typeface="Palatino Linotype"/>
              </a:rPr>
              <a:t>Identify the </a:t>
            </a:r>
            <a:r>
              <a:rPr lang="en-US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reactants</a:t>
            </a:r>
            <a:r>
              <a:rPr lang="en-US" dirty="0" smtClean="0">
                <a:latin typeface="Palatino Linotype"/>
                <a:cs typeface="Palatino Linotype"/>
              </a:rPr>
              <a:t> and the </a:t>
            </a:r>
            <a:r>
              <a:rPr lang="en-US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products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Palatino Linotype"/>
                <a:cs typeface="Palatino Linotype"/>
              </a:rPr>
              <a:t>Place the reactants on the </a:t>
            </a:r>
            <a:r>
              <a:rPr lang="en-US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left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Palatino Linotype"/>
                <a:cs typeface="Palatino Linotype"/>
              </a:rPr>
              <a:t>Place the products on the </a:t>
            </a:r>
            <a:r>
              <a:rPr lang="en-US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right</a:t>
            </a:r>
            <a:r>
              <a:rPr lang="en-US" dirty="0" smtClean="0">
                <a:latin typeface="Palatino Linotype"/>
                <a:cs typeface="Palatino Linotype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Palatino Linotype"/>
                <a:cs typeface="Palatino Linotype"/>
              </a:rPr>
              <a:t>Place an </a:t>
            </a:r>
            <a:r>
              <a:rPr lang="en-US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arrow</a:t>
            </a:r>
            <a:r>
              <a:rPr lang="en-US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r>
              <a:rPr lang="en-US" dirty="0" smtClean="0">
                <a:latin typeface="Palatino Linotype"/>
                <a:cs typeface="Palatino Linotype"/>
              </a:rPr>
              <a:t>between them 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latin typeface="Palatino Linotype"/>
              <a:cs typeface="Palatino Linotype"/>
            </a:endParaRPr>
          </a:p>
          <a:p>
            <a:pPr marL="0" indent="0" algn="ctr">
              <a:buNone/>
            </a:pPr>
            <a:r>
              <a:rPr lang="en-US" sz="4200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Reactants</a:t>
            </a:r>
            <a:r>
              <a:rPr lang="en-US" sz="4200" b="1" dirty="0" smtClean="0">
                <a:solidFill>
                  <a:srgbClr val="FF0000"/>
                </a:solidFill>
                <a:latin typeface="Palatino Linotype"/>
                <a:cs typeface="Palatino Linotype"/>
                <a:sym typeface="Wingdings"/>
              </a:rPr>
              <a:t> Products</a:t>
            </a:r>
          </a:p>
          <a:p>
            <a:pPr marL="0" indent="0" algn="ctr">
              <a:buNone/>
            </a:pPr>
            <a:r>
              <a:rPr lang="en-US" sz="4200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A </a:t>
            </a:r>
            <a:r>
              <a:rPr lang="en-US" sz="4200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+ B </a:t>
            </a:r>
            <a:r>
              <a:rPr lang="en-US" sz="4200" b="1" dirty="0" smtClean="0">
                <a:solidFill>
                  <a:srgbClr val="FF0000"/>
                </a:solidFill>
                <a:latin typeface="Palatino Linotype"/>
                <a:cs typeface="Palatino Linotype"/>
                <a:sym typeface="Wingdings"/>
              </a:rPr>
              <a:t> C + D</a:t>
            </a:r>
            <a:endParaRPr lang="en-US" sz="4200" b="1" dirty="0" smtClean="0">
              <a:solidFill>
                <a:srgbClr val="FF0000"/>
              </a:solidFill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1516579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</TotalTime>
  <Words>1396</Words>
  <Application>Microsoft Macintosh PowerPoint</Application>
  <PresentationFormat>On-screen Show (4:3)</PresentationFormat>
  <Paragraphs>177</Paragraphs>
  <Slides>24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Document</vt:lpstr>
      <vt:lpstr>PowerPoint Presentation</vt:lpstr>
      <vt:lpstr>Chemical Reactions!!! </vt:lpstr>
      <vt:lpstr>Potassium Chlorate and Gummy Bear</vt:lpstr>
      <vt:lpstr>Sodium Acetate Super Saturation</vt:lpstr>
      <vt:lpstr>Lesson Objectives:</vt:lpstr>
      <vt:lpstr>Introduction </vt:lpstr>
      <vt:lpstr>Chemical Equations</vt:lpstr>
      <vt:lpstr>Chemical Equations</vt:lpstr>
      <vt:lpstr>Steps For Writing Chemical Equations</vt:lpstr>
      <vt:lpstr>Word Equations</vt:lpstr>
      <vt:lpstr>Skeletal Equations</vt:lpstr>
      <vt:lpstr>Skeletal Equations</vt:lpstr>
      <vt:lpstr>Common Symbols in Chemical Reactions</vt:lpstr>
      <vt:lpstr>Let’s Try it in Reverse!</vt:lpstr>
      <vt:lpstr>Let’s Try it in Reverse!</vt:lpstr>
      <vt:lpstr>Floating on Sulfur Hexafluoride</vt:lpstr>
      <vt:lpstr>Example 1</vt:lpstr>
      <vt:lpstr>Example 1</vt:lpstr>
      <vt:lpstr>Example 2</vt:lpstr>
      <vt:lpstr>Example 2</vt:lpstr>
      <vt:lpstr>Example 3</vt:lpstr>
      <vt:lpstr>Example 3</vt:lpstr>
      <vt:lpstr>Summary</vt:lpstr>
      <vt:lpstr>Briggs-Rauscher Reaction</vt:lpstr>
    </vt:vector>
  </TitlesOfParts>
  <Company>ASFM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Reactions and Equations</dc:title>
  <dc:creator>Amanda Wendt</dc:creator>
  <cp:lastModifiedBy>Amanda Wendt</cp:lastModifiedBy>
  <cp:revision>19</cp:revision>
  <dcterms:created xsi:type="dcterms:W3CDTF">2014-09-24T21:32:43Z</dcterms:created>
  <dcterms:modified xsi:type="dcterms:W3CDTF">2014-09-25T12:31:46Z</dcterms:modified>
</cp:coreProperties>
</file>