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2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A6EB41-551A-BB4A-A7D0-4A75596281E0}" type="doc">
      <dgm:prSet loTypeId="urn:microsoft.com/office/officeart/2005/8/layout/hierarchy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C0D86E-D03B-3244-8128-128BA8DD288F}">
      <dgm:prSet phldrT="[Text]"/>
      <dgm:spPr/>
      <dgm:t>
        <a:bodyPr/>
        <a:lstStyle/>
        <a:p>
          <a:r>
            <a:rPr lang="en-US" dirty="0" smtClean="0"/>
            <a:t>Ionic Compounds</a:t>
          </a:r>
          <a:endParaRPr lang="en-US" dirty="0"/>
        </a:p>
      </dgm:t>
    </dgm:pt>
    <dgm:pt modelId="{7AD66279-0A83-3C4B-BDA8-7A741B2D6848}" type="parTrans" cxnId="{8AC2DB59-CF12-7A4B-A062-047EF8C54778}">
      <dgm:prSet/>
      <dgm:spPr/>
      <dgm:t>
        <a:bodyPr/>
        <a:lstStyle/>
        <a:p>
          <a:endParaRPr lang="en-US"/>
        </a:p>
      </dgm:t>
    </dgm:pt>
    <dgm:pt modelId="{0F1AA8F1-A4F5-C04C-89A8-E622106B6423}" type="sibTrans" cxnId="{8AC2DB59-CF12-7A4B-A062-047EF8C54778}">
      <dgm:prSet/>
      <dgm:spPr/>
      <dgm:t>
        <a:bodyPr/>
        <a:lstStyle/>
        <a:p>
          <a:endParaRPr lang="en-US"/>
        </a:p>
      </dgm:t>
    </dgm:pt>
    <dgm:pt modelId="{646DB521-F9A9-8C41-85E9-D2B60EC33129}">
      <dgm:prSet phldrT="[Text]"/>
      <dgm:spPr/>
      <dgm:t>
        <a:bodyPr/>
        <a:lstStyle/>
        <a:p>
          <a:r>
            <a:rPr lang="en-US" dirty="0" smtClean="0"/>
            <a:t>Binary Compounds</a:t>
          </a:r>
          <a:endParaRPr lang="en-US" dirty="0"/>
        </a:p>
      </dgm:t>
    </dgm:pt>
    <dgm:pt modelId="{499383BD-2F61-784C-B3F6-214F01B1C428}" type="parTrans" cxnId="{04A23CBC-0A11-304E-9F6D-57C89DB351E6}">
      <dgm:prSet/>
      <dgm:spPr/>
      <dgm:t>
        <a:bodyPr/>
        <a:lstStyle/>
        <a:p>
          <a:endParaRPr lang="en-US"/>
        </a:p>
      </dgm:t>
    </dgm:pt>
    <dgm:pt modelId="{721C63EA-0A60-AF49-AD3F-4E97E9DEE12F}" type="sibTrans" cxnId="{04A23CBC-0A11-304E-9F6D-57C89DB351E6}">
      <dgm:prSet/>
      <dgm:spPr/>
      <dgm:t>
        <a:bodyPr/>
        <a:lstStyle/>
        <a:p>
          <a:endParaRPr lang="en-US"/>
        </a:p>
      </dgm:t>
    </dgm:pt>
    <dgm:pt modelId="{8D08B9F6-86BD-6149-B0FD-6134E7EA4A0C}">
      <dgm:prSet phldrT="[Text]"/>
      <dgm:spPr/>
      <dgm:t>
        <a:bodyPr/>
        <a:lstStyle/>
        <a:p>
          <a:r>
            <a:rPr lang="en-US" dirty="0" smtClean="0"/>
            <a:t>Metal + Non-Metal</a:t>
          </a:r>
          <a:endParaRPr lang="en-US" dirty="0"/>
        </a:p>
      </dgm:t>
    </dgm:pt>
    <dgm:pt modelId="{89828EF3-47A2-F346-83E9-841D6542598B}" type="parTrans" cxnId="{34B2456B-EA1B-774A-845F-8B481A53AE16}">
      <dgm:prSet/>
      <dgm:spPr/>
      <dgm:t>
        <a:bodyPr/>
        <a:lstStyle/>
        <a:p>
          <a:endParaRPr lang="en-US"/>
        </a:p>
      </dgm:t>
    </dgm:pt>
    <dgm:pt modelId="{225E7E45-5FE2-444F-AC27-2688502C8D26}" type="sibTrans" cxnId="{34B2456B-EA1B-774A-845F-8B481A53AE16}">
      <dgm:prSet/>
      <dgm:spPr/>
      <dgm:t>
        <a:bodyPr/>
        <a:lstStyle/>
        <a:p>
          <a:endParaRPr lang="en-US"/>
        </a:p>
      </dgm:t>
    </dgm:pt>
    <dgm:pt modelId="{13EDA77F-3D61-1C40-A961-BD319F8E7050}">
      <dgm:prSet phldrT="[Text]"/>
      <dgm:spPr/>
      <dgm:t>
        <a:bodyPr/>
        <a:lstStyle/>
        <a:p>
          <a:r>
            <a:rPr lang="en-US" dirty="0" smtClean="0"/>
            <a:t>Polyvalence</a:t>
          </a:r>
          <a:endParaRPr lang="en-US" dirty="0"/>
        </a:p>
      </dgm:t>
    </dgm:pt>
    <dgm:pt modelId="{4FB20DF6-5D12-7641-AC56-3BBB9E4F36B4}" type="parTrans" cxnId="{0D5D649E-638A-1247-9BF2-DE6B7055ED7E}">
      <dgm:prSet/>
      <dgm:spPr/>
      <dgm:t>
        <a:bodyPr/>
        <a:lstStyle/>
        <a:p>
          <a:endParaRPr lang="en-US"/>
        </a:p>
      </dgm:t>
    </dgm:pt>
    <dgm:pt modelId="{6A941537-FAED-D64D-B5BE-9C5C39316DAF}" type="sibTrans" cxnId="{0D5D649E-638A-1247-9BF2-DE6B7055ED7E}">
      <dgm:prSet/>
      <dgm:spPr/>
      <dgm:t>
        <a:bodyPr/>
        <a:lstStyle/>
        <a:p>
          <a:endParaRPr lang="en-US"/>
        </a:p>
      </dgm:t>
    </dgm:pt>
    <dgm:pt modelId="{E6615EF6-8F62-6C4E-B1BE-655293B7D318}">
      <dgm:prSet phldrT="[Text]"/>
      <dgm:spPr/>
      <dgm:t>
        <a:bodyPr/>
        <a:lstStyle/>
        <a:p>
          <a:r>
            <a:rPr lang="en-US" dirty="0" smtClean="0"/>
            <a:t>Ternary Compounds</a:t>
          </a:r>
          <a:endParaRPr lang="en-US" dirty="0"/>
        </a:p>
      </dgm:t>
    </dgm:pt>
    <dgm:pt modelId="{F3DDB333-ECCB-4840-A765-F885EBB62514}" type="parTrans" cxnId="{2BAE6CC0-D6A7-4849-BEBF-FA86814AD405}">
      <dgm:prSet/>
      <dgm:spPr/>
      <dgm:t>
        <a:bodyPr/>
        <a:lstStyle/>
        <a:p>
          <a:endParaRPr lang="en-US"/>
        </a:p>
      </dgm:t>
    </dgm:pt>
    <dgm:pt modelId="{35316FDE-34B5-C14C-A6DA-860F52D50B2F}" type="sibTrans" cxnId="{2BAE6CC0-D6A7-4849-BEBF-FA86814AD405}">
      <dgm:prSet/>
      <dgm:spPr/>
      <dgm:t>
        <a:bodyPr/>
        <a:lstStyle/>
        <a:p>
          <a:endParaRPr lang="en-US"/>
        </a:p>
      </dgm:t>
    </dgm:pt>
    <dgm:pt modelId="{EB0EEC82-1242-6A47-9F50-5727D41BF447}">
      <dgm:prSet phldrT="[Text]"/>
      <dgm:spPr/>
      <dgm:t>
        <a:bodyPr/>
        <a:lstStyle/>
        <a:p>
          <a:r>
            <a:rPr lang="en-US" dirty="0" smtClean="0"/>
            <a:t>Acids</a:t>
          </a:r>
          <a:endParaRPr lang="en-US" dirty="0"/>
        </a:p>
      </dgm:t>
    </dgm:pt>
    <dgm:pt modelId="{A9064B75-C532-204B-B78B-C54259E1EBCD}" type="parTrans" cxnId="{B669EE83-F36C-E849-9393-389D60362076}">
      <dgm:prSet/>
      <dgm:spPr/>
      <dgm:t>
        <a:bodyPr/>
        <a:lstStyle/>
        <a:p>
          <a:endParaRPr lang="en-US"/>
        </a:p>
      </dgm:t>
    </dgm:pt>
    <dgm:pt modelId="{8A7256EE-460B-034A-849E-16632DD6F340}" type="sibTrans" cxnId="{B669EE83-F36C-E849-9393-389D60362076}">
      <dgm:prSet/>
      <dgm:spPr/>
      <dgm:t>
        <a:bodyPr/>
        <a:lstStyle/>
        <a:p>
          <a:endParaRPr lang="en-US"/>
        </a:p>
      </dgm:t>
    </dgm:pt>
    <dgm:pt modelId="{BE5E8ABC-D84B-BE4C-A74E-C3656B6F4233}" type="pres">
      <dgm:prSet presAssocID="{11A6EB41-551A-BB4A-A7D0-4A75596281E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DCB15F3-53DD-8640-9C62-44680DC0A13D}" type="pres">
      <dgm:prSet presAssocID="{D4C0D86E-D03B-3244-8128-128BA8DD288F}" presName="hierRoot1" presStyleCnt="0"/>
      <dgm:spPr/>
    </dgm:pt>
    <dgm:pt modelId="{C33F3A68-88D1-6146-95F7-58BF356D2A4B}" type="pres">
      <dgm:prSet presAssocID="{D4C0D86E-D03B-3244-8128-128BA8DD288F}" presName="composite" presStyleCnt="0"/>
      <dgm:spPr/>
    </dgm:pt>
    <dgm:pt modelId="{7A2F5CA3-FE4C-2140-906C-9B45918C0090}" type="pres">
      <dgm:prSet presAssocID="{D4C0D86E-D03B-3244-8128-128BA8DD288F}" presName="background" presStyleLbl="node0" presStyleIdx="0" presStyleCnt="1"/>
      <dgm:spPr/>
    </dgm:pt>
    <dgm:pt modelId="{7531E165-6666-2F4A-B681-99A237102071}" type="pres">
      <dgm:prSet presAssocID="{D4C0D86E-D03B-3244-8128-128BA8DD288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08D866-DBD7-AD4C-8BB9-3F73006CB002}" type="pres">
      <dgm:prSet presAssocID="{D4C0D86E-D03B-3244-8128-128BA8DD288F}" presName="hierChild2" presStyleCnt="0"/>
      <dgm:spPr/>
    </dgm:pt>
    <dgm:pt modelId="{286AA360-52CE-7044-AAB6-8F2CE0D2FF78}" type="pres">
      <dgm:prSet presAssocID="{499383BD-2F61-784C-B3F6-214F01B1C428}" presName="Name10" presStyleLbl="parChTrans1D2" presStyleIdx="0" presStyleCnt="3"/>
      <dgm:spPr/>
      <dgm:t>
        <a:bodyPr/>
        <a:lstStyle/>
        <a:p>
          <a:endParaRPr lang="en-US"/>
        </a:p>
      </dgm:t>
    </dgm:pt>
    <dgm:pt modelId="{30C24102-0108-BF4A-BFA9-C9BC297391DD}" type="pres">
      <dgm:prSet presAssocID="{646DB521-F9A9-8C41-85E9-D2B60EC33129}" presName="hierRoot2" presStyleCnt="0"/>
      <dgm:spPr/>
    </dgm:pt>
    <dgm:pt modelId="{BCEBAA76-96E0-2D4E-9C49-26F9E86B8E72}" type="pres">
      <dgm:prSet presAssocID="{646DB521-F9A9-8C41-85E9-D2B60EC33129}" presName="composite2" presStyleCnt="0"/>
      <dgm:spPr/>
    </dgm:pt>
    <dgm:pt modelId="{0A45CF59-B39D-9444-B3B3-542017AF6CF9}" type="pres">
      <dgm:prSet presAssocID="{646DB521-F9A9-8C41-85E9-D2B60EC33129}" presName="background2" presStyleLbl="node2" presStyleIdx="0" presStyleCnt="3"/>
      <dgm:spPr/>
    </dgm:pt>
    <dgm:pt modelId="{E4215137-76F9-7246-A3DE-E062B0F7F5EB}" type="pres">
      <dgm:prSet presAssocID="{646DB521-F9A9-8C41-85E9-D2B60EC33129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B3F8CAD-9F89-6A4A-BDF6-A26925584F18}" type="pres">
      <dgm:prSet presAssocID="{646DB521-F9A9-8C41-85E9-D2B60EC33129}" presName="hierChild3" presStyleCnt="0"/>
      <dgm:spPr/>
    </dgm:pt>
    <dgm:pt modelId="{7B5FF80B-BC69-BC4E-B837-7E800395DDA9}" type="pres">
      <dgm:prSet presAssocID="{89828EF3-47A2-F346-83E9-841D6542598B}" presName="Name17" presStyleLbl="parChTrans1D3" presStyleIdx="0" presStyleCnt="2"/>
      <dgm:spPr/>
      <dgm:t>
        <a:bodyPr/>
        <a:lstStyle/>
        <a:p>
          <a:endParaRPr lang="en-US"/>
        </a:p>
      </dgm:t>
    </dgm:pt>
    <dgm:pt modelId="{F224C91C-1D04-6B43-9161-6D8E4F326894}" type="pres">
      <dgm:prSet presAssocID="{8D08B9F6-86BD-6149-B0FD-6134E7EA4A0C}" presName="hierRoot3" presStyleCnt="0"/>
      <dgm:spPr/>
    </dgm:pt>
    <dgm:pt modelId="{D0233856-05A8-3543-9379-B74B3CF5EEF2}" type="pres">
      <dgm:prSet presAssocID="{8D08B9F6-86BD-6149-B0FD-6134E7EA4A0C}" presName="composite3" presStyleCnt="0"/>
      <dgm:spPr/>
    </dgm:pt>
    <dgm:pt modelId="{85CD1FFC-BE12-B549-8185-91652E94216D}" type="pres">
      <dgm:prSet presAssocID="{8D08B9F6-86BD-6149-B0FD-6134E7EA4A0C}" presName="background3" presStyleLbl="node3" presStyleIdx="0" presStyleCnt="2"/>
      <dgm:spPr/>
    </dgm:pt>
    <dgm:pt modelId="{131F6783-0959-1F49-BA9F-DF5ED6AB560C}" type="pres">
      <dgm:prSet presAssocID="{8D08B9F6-86BD-6149-B0FD-6134E7EA4A0C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875450-09D7-3449-908A-71452408011F}" type="pres">
      <dgm:prSet presAssocID="{8D08B9F6-86BD-6149-B0FD-6134E7EA4A0C}" presName="hierChild4" presStyleCnt="0"/>
      <dgm:spPr/>
    </dgm:pt>
    <dgm:pt modelId="{CB0C8B9B-05D2-154B-BBFA-980C8496CE00}" type="pres">
      <dgm:prSet presAssocID="{4FB20DF6-5D12-7641-AC56-3BBB9E4F36B4}" presName="Name17" presStyleLbl="parChTrans1D3" presStyleIdx="1" presStyleCnt="2"/>
      <dgm:spPr/>
      <dgm:t>
        <a:bodyPr/>
        <a:lstStyle/>
        <a:p>
          <a:endParaRPr lang="en-US"/>
        </a:p>
      </dgm:t>
    </dgm:pt>
    <dgm:pt modelId="{DC010D3D-A5D1-B248-84DF-2199C1989115}" type="pres">
      <dgm:prSet presAssocID="{13EDA77F-3D61-1C40-A961-BD319F8E7050}" presName="hierRoot3" presStyleCnt="0"/>
      <dgm:spPr/>
    </dgm:pt>
    <dgm:pt modelId="{1D6C4782-CD31-624F-B108-03E1498F5075}" type="pres">
      <dgm:prSet presAssocID="{13EDA77F-3D61-1C40-A961-BD319F8E7050}" presName="composite3" presStyleCnt="0"/>
      <dgm:spPr/>
    </dgm:pt>
    <dgm:pt modelId="{A2DC02F8-6509-6646-BBA8-BB82EF888C1C}" type="pres">
      <dgm:prSet presAssocID="{13EDA77F-3D61-1C40-A961-BD319F8E7050}" presName="background3" presStyleLbl="node3" presStyleIdx="1" presStyleCnt="2"/>
      <dgm:spPr/>
    </dgm:pt>
    <dgm:pt modelId="{8FE42CCA-3630-AA43-823E-AE68D4C105C0}" type="pres">
      <dgm:prSet presAssocID="{13EDA77F-3D61-1C40-A961-BD319F8E7050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726D9E-2D1E-804F-8829-24E2713F6C14}" type="pres">
      <dgm:prSet presAssocID="{13EDA77F-3D61-1C40-A961-BD319F8E7050}" presName="hierChild4" presStyleCnt="0"/>
      <dgm:spPr/>
    </dgm:pt>
    <dgm:pt modelId="{0C921D55-0C05-244D-BF04-C8882BFF08D5}" type="pres">
      <dgm:prSet presAssocID="{F3DDB333-ECCB-4840-A765-F885EBB62514}" presName="Name10" presStyleLbl="parChTrans1D2" presStyleIdx="1" presStyleCnt="3"/>
      <dgm:spPr/>
      <dgm:t>
        <a:bodyPr/>
        <a:lstStyle/>
        <a:p>
          <a:endParaRPr lang="en-US"/>
        </a:p>
      </dgm:t>
    </dgm:pt>
    <dgm:pt modelId="{82F997F4-A2D1-7A4B-9782-760A2CFCF376}" type="pres">
      <dgm:prSet presAssocID="{E6615EF6-8F62-6C4E-B1BE-655293B7D318}" presName="hierRoot2" presStyleCnt="0"/>
      <dgm:spPr/>
    </dgm:pt>
    <dgm:pt modelId="{5424ADC0-AFA9-404B-8D55-7DED2C26BD40}" type="pres">
      <dgm:prSet presAssocID="{E6615EF6-8F62-6C4E-B1BE-655293B7D318}" presName="composite2" presStyleCnt="0"/>
      <dgm:spPr/>
    </dgm:pt>
    <dgm:pt modelId="{87A022F4-57C1-024E-BC60-5C64E7C06CFC}" type="pres">
      <dgm:prSet presAssocID="{E6615EF6-8F62-6C4E-B1BE-655293B7D318}" presName="background2" presStyleLbl="node2" presStyleIdx="1" presStyleCnt="3"/>
      <dgm:spPr/>
    </dgm:pt>
    <dgm:pt modelId="{D2106ED2-C131-C94C-9475-0C10C648EAC4}" type="pres">
      <dgm:prSet presAssocID="{E6615EF6-8F62-6C4E-B1BE-655293B7D318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1610E8-DAEA-C14F-BE12-56692F9C6CAD}" type="pres">
      <dgm:prSet presAssocID="{E6615EF6-8F62-6C4E-B1BE-655293B7D318}" presName="hierChild3" presStyleCnt="0"/>
      <dgm:spPr/>
    </dgm:pt>
    <dgm:pt modelId="{3ACBFCB5-A695-1D49-81A5-00CE9A28B707}" type="pres">
      <dgm:prSet presAssocID="{A9064B75-C532-204B-B78B-C54259E1EBCD}" presName="Name10" presStyleLbl="parChTrans1D2" presStyleIdx="2" presStyleCnt="3"/>
      <dgm:spPr/>
      <dgm:t>
        <a:bodyPr/>
        <a:lstStyle/>
        <a:p>
          <a:endParaRPr lang="en-US"/>
        </a:p>
      </dgm:t>
    </dgm:pt>
    <dgm:pt modelId="{24939A10-B0A5-E24A-8514-E69CC6FC2A2A}" type="pres">
      <dgm:prSet presAssocID="{EB0EEC82-1242-6A47-9F50-5727D41BF447}" presName="hierRoot2" presStyleCnt="0"/>
      <dgm:spPr/>
    </dgm:pt>
    <dgm:pt modelId="{C45E65D8-DB88-C64F-9AFC-4D3EF6C66F9D}" type="pres">
      <dgm:prSet presAssocID="{EB0EEC82-1242-6A47-9F50-5727D41BF447}" presName="composite2" presStyleCnt="0"/>
      <dgm:spPr/>
    </dgm:pt>
    <dgm:pt modelId="{D007997E-6887-9D45-8DDF-BAB9ADAA3B90}" type="pres">
      <dgm:prSet presAssocID="{EB0EEC82-1242-6A47-9F50-5727D41BF447}" presName="background2" presStyleLbl="node2" presStyleIdx="2" presStyleCnt="3"/>
      <dgm:spPr/>
    </dgm:pt>
    <dgm:pt modelId="{8E0673B5-CAA8-6645-938B-7EC04D4DA66A}" type="pres">
      <dgm:prSet presAssocID="{EB0EEC82-1242-6A47-9F50-5727D41BF447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6A3887-4239-DB47-A84F-2F9E16E3BD58}" type="pres">
      <dgm:prSet presAssocID="{EB0EEC82-1242-6A47-9F50-5727D41BF447}" presName="hierChild3" presStyleCnt="0"/>
      <dgm:spPr/>
    </dgm:pt>
  </dgm:ptLst>
  <dgm:cxnLst>
    <dgm:cxn modelId="{99F02EDA-F700-E443-AF03-5563793493C1}" type="presOf" srcId="{646DB521-F9A9-8C41-85E9-D2B60EC33129}" destId="{E4215137-76F9-7246-A3DE-E062B0F7F5EB}" srcOrd="0" destOrd="0" presId="urn:microsoft.com/office/officeart/2005/8/layout/hierarchy1"/>
    <dgm:cxn modelId="{4A39B99C-0426-6F43-9CD2-5EC2C58AADE6}" type="presOf" srcId="{F3DDB333-ECCB-4840-A765-F885EBB62514}" destId="{0C921D55-0C05-244D-BF04-C8882BFF08D5}" srcOrd="0" destOrd="0" presId="urn:microsoft.com/office/officeart/2005/8/layout/hierarchy1"/>
    <dgm:cxn modelId="{04A23CBC-0A11-304E-9F6D-57C89DB351E6}" srcId="{D4C0D86E-D03B-3244-8128-128BA8DD288F}" destId="{646DB521-F9A9-8C41-85E9-D2B60EC33129}" srcOrd="0" destOrd="0" parTransId="{499383BD-2F61-784C-B3F6-214F01B1C428}" sibTransId="{721C63EA-0A60-AF49-AD3F-4E97E9DEE12F}"/>
    <dgm:cxn modelId="{B669EE83-F36C-E849-9393-389D60362076}" srcId="{D4C0D86E-D03B-3244-8128-128BA8DD288F}" destId="{EB0EEC82-1242-6A47-9F50-5727D41BF447}" srcOrd="2" destOrd="0" parTransId="{A9064B75-C532-204B-B78B-C54259E1EBCD}" sibTransId="{8A7256EE-460B-034A-849E-16632DD6F340}"/>
    <dgm:cxn modelId="{0B133EC9-FF34-5D44-8B12-8EC7FD013920}" type="presOf" srcId="{A9064B75-C532-204B-B78B-C54259E1EBCD}" destId="{3ACBFCB5-A695-1D49-81A5-00CE9A28B707}" srcOrd="0" destOrd="0" presId="urn:microsoft.com/office/officeart/2005/8/layout/hierarchy1"/>
    <dgm:cxn modelId="{829E164E-1E2F-BE4C-A2B8-9DA500A4B9F2}" type="presOf" srcId="{EB0EEC82-1242-6A47-9F50-5727D41BF447}" destId="{8E0673B5-CAA8-6645-938B-7EC04D4DA66A}" srcOrd="0" destOrd="0" presId="urn:microsoft.com/office/officeart/2005/8/layout/hierarchy1"/>
    <dgm:cxn modelId="{34B2456B-EA1B-774A-845F-8B481A53AE16}" srcId="{646DB521-F9A9-8C41-85E9-D2B60EC33129}" destId="{8D08B9F6-86BD-6149-B0FD-6134E7EA4A0C}" srcOrd="0" destOrd="0" parTransId="{89828EF3-47A2-F346-83E9-841D6542598B}" sibTransId="{225E7E45-5FE2-444F-AC27-2688502C8D26}"/>
    <dgm:cxn modelId="{117ABFB8-C974-0541-9894-592C9240BE56}" type="presOf" srcId="{8D08B9F6-86BD-6149-B0FD-6134E7EA4A0C}" destId="{131F6783-0959-1F49-BA9F-DF5ED6AB560C}" srcOrd="0" destOrd="0" presId="urn:microsoft.com/office/officeart/2005/8/layout/hierarchy1"/>
    <dgm:cxn modelId="{0D5D649E-638A-1247-9BF2-DE6B7055ED7E}" srcId="{646DB521-F9A9-8C41-85E9-D2B60EC33129}" destId="{13EDA77F-3D61-1C40-A961-BD319F8E7050}" srcOrd="1" destOrd="0" parTransId="{4FB20DF6-5D12-7641-AC56-3BBB9E4F36B4}" sibTransId="{6A941537-FAED-D64D-B5BE-9C5C39316DAF}"/>
    <dgm:cxn modelId="{67A89232-6374-1149-B45F-4B7CD650FFD3}" type="presOf" srcId="{4FB20DF6-5D12-7641-AC56-3BBB9E4F36B4}" destId="{CB0C8B9B-05D2-154B-BBFA-980C8496CE00}" srcOrd="0" destOrd="0" presId="urn:microsoft.com/office/officeart/2005/8/layout/hierarchy1"/>
    <dgm:cxn modelId="{2BAE6CC0-D6A7-4849-BEBF-FA86814AD405}" srcId="{D4C0D86E-D03B-3244-8128-128BA8DD288F}" destId="{E6615EF6-8F62-6C4E-B1BE-655293B7D318}" srcOrd="1" destOrd="0" parTransId="{F3DDB333-ECCB-4840-A765-F885EBB62514}" sibTransId="{35316FDE-34B5-C14C-A6DA-860F52D50B2F}"/>
    <dgm:cxn modelId="{6813742A-1B6F-0642-AA8F-0A806C869E9B}" type="presOf" srcId="{89828EF3-47A2-F346-83E9-841D6542598B}" destId="{7B5FF80B-BC69-BC4E-B837-7E800395DDA9}" srcOrd="0" destOrd="0" presId="urn:microsoft.com/office/officeart/2005/8/layout/hierarchy1"/>
    <dgm:cxn modelId="{F6035A4B-31F4-904B-BFF2-CA83FB0DB36E}" type="presOf" srcId="{11A6EB41-551A-BB4A-A7D0-4A75596281E0}" destId="{BE5E8ABC-D84B-BE4C-A74E-C3656B6F4233}" srcOrd="0" destOrd="0" presId="urn:microsoft.com/office/officeart/2005/8/layout/hierarchy1"/>
    <dgm:cxn modelId="{46399AC9-5C5A-4C40-905F-4EC1BD51E94F}" type="presOf" srcId="{499383BD-2F61-784C-B3F6-214F01B1C428}" destId="{286AA360-52CE-7044-AAB6-8F2CE0D2FF78}" srcOrd="0" destOrd="0" presId="urn:microsoft.com/office/officeart/2005/8/layout/hierarchy1"/>
    <dgm:cxn modelId="{A6A0F54B-8AD1-814C-AB06-4CCE5670DE06}" type="presOf" srcId="{13EDA77F-3D61-1C40-A961-BD319F8E7050}" destId="{8FE42CCA-3630-AA43-823E-AE68D4C105C0}" srcOrd="0" destOrd="0" presId="urn:microsoft.com/office/officeart/2005/8/layout/hierarchy1"/>
    <dgm:cxn modelId="{8AC2DB59-CF12-7A4B-A062-047EF8C54778}" srcId="{11A6EB41-551A-BB4A-A7D0-4A75596281E0}" destId="{D4C0D86E-D03B-3244-8128-128BA8DD288F}" srcOrd="0" destOrd="0" parTransId="{7AD66279-0A83-3C4B-BDA8-7A741B2D6848}" sibTransId="{0F1AA8F1-A4F5-C04C-89A8-E622106B6423}"/>
    <dgm:cxn modelId="{C90BB8C3-E0B7-3E40-842E-EA9668B4311D}" type="presOf" srcId="{D4C0D86E-D03B-3244-8128-128BA8DD288F}" destId="{7531E165-6666-2F4A-B681-99A237102071}" srcOrd="0" destOrd="0" presId="urn:microsoft.com/office/officeart/2005/8/layout/hierarchy1"/>
    <dgm:cxn modelId="{F454C83E-9C97-2F44-AC6C-DDDD687FB097}" type="presOf" srcId="{E6615EF6-8F62-6C4E-B1BE-655293B7D318}" destId="{D2106ED2-C131-C94C-9475-0C10C648EAC4}" srcOrd="0" destOrd="0" presId="urn:microsoft.com/office/officeart/2005/8/layout/hierarchy1"/>
    <dgm:cxn modelId="{BBC6A5AB-206B-7548-86DE-DAA58FED75AA}" type="presParOf" srcId="{BE5E8ABC-D84B-BE4C-A74E-C3656B6F4233}" destId="{FDCB15F3-53DD-8640-9C62-44680DC0A13D}" srcOrd="0" destOrd="0" presId="urn:microsoft.com/office/officeart/2005/8/layout/hierarchy1"/>
    <dgm:cxn modelId="{506FD35B-5187-3648-A86A-2F31325F47BA}" type="presParOf" srcId="{FDCB15F3-53DD-8640-9C62-44680DC0A13D}" destId="{C33F3A68-88D1-6146-95F7-58BF356D2A4B}" srcOrd="0" destOrd="0" presId="urn:microsoft.com/office/officeart/2005/8/layout/hierarchy1"/>
    <dgm:cxn modelId="{D2E5F8ED-ACD6-D747-A599-24D67023061B}" type="presParOf" srcId="{C33F3A68-88D1-6146-95F7-58BF356D2A4B}" destId="{7A2F5CA3-FE4C-2140-906C-9B45918C0090}" srcOrd="0" destOrd="0" presId="urn:microsoft.com/office/officeart/2005/8/layout/hierarchy1"/>
    <dgm:cxn modelId="{222ADC78-0834-D24C-A081-21C4CC0FF385}" type="presParOf" srcId="{C33F3A68-88D1-6146-95F7-58BF356D2A4B}" destId="{7531E165-6666-2F4A-B681-99A237102071}" srcOrd="1" destOrd="0" presId="urn:microsoft.com/office/officeart/2005/8/layout/hierarchy1"/>
    <dgm:cxn modelId="{B65656E0-6FE1-9447-8C88-1EADF2AC52D7}" type="presParOf" srcId="{FDCB15F3-53DD-8640-9C62-44680DC0A13D}" destId="{4008D866-DBD7-AD4C-8BB9-3F73006CB002}" srcOrd="1" destOrd="0" presId="urn:microsoft.com/office/officeart/2005/8/layout/hierarchy1"/>
    <dgm:cxn modelId="{F4039F6E-F73C-CF42-A1B0-D2F6548F1F4B}" type="presParOf" srcId="{4008D866-DBD7-AD4C-8BB9-3F73006CB002}" destId="{286AA360-52CE-7044-AAB6-8F2CE0D2FF78}" srcOrd="0" destOrd="0" presId="urn:microsoft.com/office/officeart/2005/8/layout/hierarchy1"/>
    <dgm:cxn modelId="{3B188F48-A96B-3047-B4AC-E85D9E2B18D6}" type="presParOf" srcId="{4008D866-DBD7-AD4C-8BB9-3F73006CB002}" destId="{30C24102-0108-BF4A-BFA9-C9BC297391DD}" srcOrd="1" destOrd="0" presId="urn:microsoft.com/office/officeart/2005/8/layout/hierarchy1"/>
    <dgm:cxn modelId="{A535C434-3C25-A648-80CA-36E550BC1DF1}" type="presParOf" srcId="{30C24102-0108-BF4A-BFA9-C9BC297391DD}" destId="{BCEBAA76-96E0-2D4E-9C49-26F9E86B8E72}" srcOrd="0" destOrd="0" presId="urn:microsoft.com/office/officeart/2005/8/layout/hierarchy1"/>
    <dgm:cxn modelId="{CF644707-853D-8A4B-B93A-0641B62B4DD4}" type="presParOf" srcId="{BCEBAA76-96E0-2D4E-9C49-26F9E86B8E72}" destId="{0A45CF59-B39D-9444-B3B3-542017AF6CF9}" srcOrd="0" destOrd="0" presId="urn:microsoft.com/office/officeart/2005/8/layout/hierarchy1"/>
    <dgm:cxn modelId="{D0E40524-CA9D-3B4D-8408-610436F86A71}" type="presParOf" srcId="{BCEBAA76-96E0-2D4E-9C49-26F9E86B8E72}" destId="{E4215137-76F9-7246-A3DE-E062B0F7F5EB}" srcOrd="1" destOrd="0" presId="urn:microsoft.com/office/officeart/2005/8/layout/hierarchy1"/>
    <dgm:cxn modelId="{AC429539-1656-5847-9970-B67DA4C34213}" type="presParOf" srcId="{30C24102-0108-BF4A-BFA9-C9BC297391DD}" destId="{EB3F8CAD-9F89-6A4A-BDF6-A26925584F18}" srcOrd="1" destOrd="0" presId="urn:microsoft.com/office/officeart/2005/8/layout/hierarchy1"/>
    <dgm:cxn modelId="{9DD8852B-ADEB-5949-817B-1A6027D22A84}" type="presParOf" srcId="{EB3F8CAD-9F89-6A4A-BDF6-A26925584F18}" destId="{7B5FF80B-BC69-BC4E-B837-7E800395DDA9}" srcOrd="0" destOrd="0" presId="urn:microsoft.com/office/officeart/2005/8/layout/hierarchy1"/>
    <dgm:cxn modelId="{84501771-C167-D843-BE40-AE0FF3DC3428}" type="presParOf" srcId="{EB3F8CAD-9F89-6A4A-BDF6-A26925584F18}" destId="{F224C91C-1D04-6B43-9161-6D8E4F326894}" srcOrd="1" destOrd="0" presId="urn:microsoft.com/office/officeart/2005/8/layout/hierarchy1"/>
    <dgm:cxn modelId="{5E09C372-404A-404A-9ED2-68765A29B17D}" type="presParOf" srcId="{F224C91C-1D04-6B43-9161-6D8E4F326894}" destId="{D0233856-05A8-3543-9379-B74B3CF5EEF2}" srcOrd="0" destOrd="0" presId="urn:microsoft.com/office/officeart/2005/8/layout/hierarchy1"/>
    <dgm:cxn modelId="{74FD8B2B-0E88-2C4D-934F-758B281AA5D5}" type="presParOf" srcId="{D0233856-05A8-3543-9379-B74B3CF5EEF2}" destId="{85CD1FFC-BE12-B549-8185-91652E94216D}" srcOrd="0" destOrd="0" presId="urn:microsoft.com/office/officeart/2005/8/layout/hierarchy1"/>
    <dgm:cxn modelId="{5B3224E0-1E40-B744-A548-BA13A5C54D13}" type="presParOf" srcId="{D0233856-05A8-3543-9379-B74B3CF5EEF2}" destId="{131F6783-0959-1F49-BA9F-DF5ED6AB560C}" srcOrd="1" destOrd="0" presId="urn:microsoft.com/office/officeart/2005/8/layout/hierarchy1"/>
    <dgm:cxn modelId="{AA1CF05A-845E-6841-88E8-F6184B0FA15B}" type="presParOf" srcId="{F224C91C-1D04-6B43-9161-6D8E4F326894}" destId="{57875450-09D7-3449-908A-71452408011F}" srcOrd="1" destOrd="0" presId="urn:microsoft.com/office/officeart/2005/8/layout/hierarchy1"/>
    <dgm:cxn modelId="{C3F9BE1A-1AC1-964E-9983-3C04BA08AD03}" type="presParOf" srcId="{EB3F8CAD-9F89-6A4A-BDF6-A26925584F18}" destId="{CB0C8B9B-05D2-154B-BBFA-980C8496CE00}" srcOrd="2" destOrd="0" presId="urn:microsoft.com/office/officeart/2005/8/layout/hierarchy1"/>
    <dgm:cxn modelId="{F05BF357-1399-484A-9658-C80B5C4B1ED2}" type="presParOf" srcId="{EB3F8CAD-9F89-6A4A-BDF6-A26925584F18}" destId="{DC010D3D-A5D1-B248-84DF-2199C1989115}" srcOrd="3" destOrd="0" presId="urn:microsoft.com/office/officeart/2005/8/layout/hierarchy1"/>
    <dgm:cxn modelId="{CA9BC9D0-E5D8-D147-B3F0-68B78352BDCB}" type="presParOf" srcId="{DC010D3D-A5D1-B248-84DF-2199C1989115}" destId="{1D6C4782-CD31-624F-B108-03E1498F5075}" srcOrd="0" destOrd="0" presId="urn:microsoft.com/office/officeart/2005/8/layout/hierarchy1"/>
    <dgm:cxn modelId="{0FECA6CA-5B3E-A84A-BE30-482E8D8209F0}" type="presParOf" srcId="{1D6C4782-CD31-624F-B108-03E1498F5075}" destId="{A2DC02F8-6509-6646-BBA8-BB82EF888C1C}" srcOrd="0" destOrd="0" presId="urn:microsoft.com/office/officeart/2005/8/layout/hierarchy1"/>
    <dgm:cxn modelId="{C54DA4EB-4FC0-BC44-B4C4-94930060857B}" type="presParOf" srcId="{1D6C4782-CD31-624F-B108-03E1498F5075}" destId="{8FE42CCA-3630-AA43-823E-AE68D4C105C0}" srcOrd="1" destOrd="0" presId="urn:microsoft.com/office/officeart/2005/8/layout/hierarchy1"/>
    <dgm:cxn modelId="{CC4E7333-B330-1B47-9615-8A1463BDF4FE}" type="presParOf" srcId="{DC010D3D-A5D1-B248-84DF-2199C1989115}" destId="{B8726D9E-2D1E-804F-8829-24E2713F6C14}" srcOrd="1" destOrd="0" presId="urn:microsoft.com/office/officeart/2005/8/layout/hierarchy1"/>
    <dgm:cxn modelId="{9D79883C-4131-9545-9E18-6FDA0D39DFAD}" type="presParOf" srcId="{4008D866-DBD7-AD4C-8BB9-3F73006CB002}" destId="{0C921D55-0C05-244D-BF04-C8882BFF08D5}" srcOrd="2" destOrd="0" presId="urn:microsoft.com/office/officeart/2005/8/layout/hierarchy1"/>
    <dgm:cxn modelId="{800A1000-F011-C048-B6D6-C7F8EB9EA269}" type="presParOf" srcId="{4008D866-DBD7-AD4C-8BB9-3F73006CB002}" destId="{82F997F4-A2D1-7A4B-9782-760A2CFCF376}" srcOrd="3" destOrd="0" presId="urn:microsoft.com/office/officeart/2005/8/layout/hierarchy1"/>
    <dgm:cxn modelId="{614AA745-559A-AF42-95CF-16851CE48E29}" type="presParOf" srcId="{82F997F4-A2D1-7A4B-9782-760A2CFCF376}" destId="{5424ADC0-AFA9-404B-8D55-7DED2C26BD40}" srcOrd="0" destOrd="0" presId="urn:microsoft.com/office/officeart/2005/8/layout/hierarchy1"/>
    <dgm:cxn modelId="{A9383916-493A-D548-A856-D60CD896283E}" type="presParOf" srcId="{5424ADC0-AFA9-404B-8D55-7DED2C26BD40}" destId="{87A022F4-57C1-024E-BC60-5C64E7C06CFC}" srcOrd="0" destOrd="0" presId="urn:microsoft.com/office/officeart/2005/8/layout/hierarchy1"/>
    <dgm:cxn modelId="{D8A6F2FE-2114-2949-94FC-EEFE7DDD61E5}" type="presParOf" srcId="{5424ADC0-AFA9-404B-8D55-7DED2C26BD40}" destId="{D2106ED2-C131-C94C-9475-0C10C648EAC4}" srcOrd="1" destOrd="0" presId="urn:microsoft.com/office/officeart/2005/8/layout/hierarchy1"/>
    <dgm:cxn modelId="{0B17B607-2338-5447-BFD4-37A6A5ED9483}" type="presParOf" srcId="{82F997F4-A2D1-7A4B-9782-760A2CFCF376}" destId="{B91610E8-DAEA-C14F-BE12-56692F9C6CAD}" srcOrd="1" destOrd="0" presId="urn:microsoft.com/office/officeart/2005/8/layout/hierarchy1"/>
    <dgm:cxn modelId="{ACE4426E-7B36-1F4A-808C-DA44F5BED584}" type="presParOf" srcId="{4008D866-DBD7-AD4C-8BB9-3F73006CB002}" destId="{3ACBFCB5-A695-1D49-81A5-00CE9A28B707}" srcOrd="4" destOrd="0" presId="urn:microsoft.com/office/officeart/2005/8/layout/hierarchy1"/>
    <dgm:cxn modelId="{2752A447-BF8D-484E-9C33-FC55561CC279}" type="presParOf" srcId="{4008D866-DBD7-AD4C-8BB9-3F73006CB002}" destId="{24939A10-B0A5-E24A-8514-E69CC6FC2A2A}" srcOrd="5" destOrd="0" presId="urn:microsoft.com/office/officeart/2005/8/layout/hierarchy1"/>
    <dgm:cxn modelId="{13CBDCB8-79EF-CC4A-8BF2-6E006DF73A23}" type="presParOf" srcId="{24939A10-B0A5-E24A-8514-E69CC6FC2A2A}" destId="{C45E65D8-DB88-C64F-9AFC-4D3EF6C66F9D}" srcOrd="0" destOrd="0" presId="urn:microsoft.com/office/officeart/2005/8/layout/hierarchy1"/>
    <dgm:cxn modelId="{7276A53F-9365-D348-AAB5-DD25403451F7}" type="presParOf" srcId="{C45E65D8-DB88-C64F-9AFC-4D3EF6C66F9D}" destId="{D007997E-6887-9D45-8DDF-BAB9ADAA3B90}" srcOrd="0" destOrd="0" presId="urn:microsoft.com/office/officeart/2005/8/layout/hierarchy1"/>
    <dgm:cxn modelId="{82F98DE0-7AC6-2C4C-9F6D-4034D2A274EE}" type="presParOf" srcId="{C45E65D8-DB88-C64F-9AFC-4D3EF6C66F9D}" destId="{8E0673B5-CAA8-6645-938B-7EC04D4DA66A}" srcOrd="1" destOrd="0" presId="urn:microsoft.com/office/officeart/2005/8/layout/hierarchy1"/>
    <dgm:cxn modelId="{6F29EAFC-B898-9040-9AC7-3C2C1204D55E}" type="presParOf" srcId="{24939A10-B0A5-E24A-8514-E69CC6FC2A2A}" destId="{B66A3887-4239-DB47-A84F-2F9E16E3BD5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CBFCB5-A695-1D49-81A5-00CE9A28B707}">
      <dsp:nvSpPr>
        <dsp:cNvPr id="0" name=""/>
        <dsp:cNvSpPr/>
      </dsp:nvSpPr>
      <dsp:spPr>
        <a:xfrm>
          <a:off x="4599795" y="2004354"/>
          <a:ext cx="2408891" cy="573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623"/>
              </a:lnTo>
              <a:lnTo>
                <a:pt x="2408891" y="390623"/>
              </a:lnTo>
              <a:lnTo>
                <a:pt x="2408891" y="57320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921D55-0C05-244D-BF04-C8882BFF08D5}">
      <dsp:nvSpPr>
        <dsp:cNvPr id="0" name=""/>
        <dsp:cNvSpPr/>
      </dsp:nvSpPr>
      <dsp:spPr>
        <a:xfrm>
          <a:off x="4554075" y="2004354"/>
          <a:ext cx="91440" cy="5732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7320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0C8B9B-05D2-154B-BBFA-980C8496CE00}">
      <dsp:nvSpPr>
        <dsp:cNvPr id="0" name=""/>
        <dsp:cNvSpPr/>
      </dsp:nvSpPr>
      <dsp:spPr>
        <a:xfrm>
          <a:off x="2190904" y="3829089"/>
          <a:ext cx="1204445" cy="573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623"/>
              </a:lnTo>
              <a:lnTo>
                <a:pt x="1204445" y="390623"/>
              </a:lnTo>
              <a:lnTo>
                <a:pt x="1204445" y="573206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5FF80B-BC69-BC4E-B837-7E800395DDA9}">
      <dsp:nvSpPr>
        <dsp:cNvPr id="0" name=""/>
        <dsp:cNvSpPr/>
      </dsp:nvSpPr>
      <dsp:spPr>
        <a:xfrm>
          <a:off x="986458" y="3829089"/>
          <a:ext cx="1204445" cy="573206"/>
        </a:xfrm>
        <a:custGeom>
          <a:avLst/>
          <a:gdLst/>
          <a:ahLst/>
          <a:cxnLst/>
          <a:rect l="0" t="0" r="0" b="0"/>
          <a:pathLst>
            <a:path>
              <a:moveTo>
                <a:pt x="1204445" y="0"/>
              </a:moveTo>
              <a:lnTo>
                <a:pt x="1204445" y="390623"/>
              </a:lnTo>
              <a:lnTo>
                <a:pt x="0" y="390623"/>
              </a:lnTo>
              <a:lnTo>
                <a:pt x="0" y="573206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6AA360-52CE-7044-AAB6-8F2CE0D2FF78}">
      <dsp:nvSpPr>
        <dsp:cNvPr id="0" name=""/>
        <dsp:cNvSpPr/>
      </dsp:nvSpPr>
      <dsp:spPr>
        <a:xfrm>
          <a:off x="2190904" y="2004354"/>
          <a:ext cx="2408891" cy="573206"/>
        </a:xfrm>
        <a:custGeom>
          <a:avLst/>
          <a:gdLst/>
          <a:ahLst/>
          <a:cxnLst/>
          <a:rect l="0" t="0" r="0" b="0"/>
          <a:pathLst>
            <a:path>
              <a:moveTo>
                <a:pt x="2408891" y="0"/>
              </a:moveTo>
              <a:lnTo>
                <a:pt x="2408891" y="390623"/>
              </a:lnTo>
              <a:lnTo>
                <a:pt x="0" y="390623"/>
              </a:lnTo>
              <a:lnTo>
                <a:pt x="0" y="57320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2F5CA3-FE4C-2140-906C-9B45918C0090}">
      <dsp:nvSpPr>
        <dsp:cNvPr id="0" name=""/>
        <dsp:cNvSpPr/>
      </dsp:nvSpPr>
      <dsp:spPr>
        <a:xfrm>
          <a:off x="3614340" y="752825"/>
          <a:ext cx="1970911" cy="1251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31E165-6666-2F4A-B681-99A237102071}">
      <dsp:nvSpPr>
        <dsp:cNvPr id="0" name=""/>
        <dsp:cNvSpPr/>
      </dsp:nvSpPr>
      <dsp:spPr>
        <a:xfrm>
          <a:off x="3833330" y="960866"/>
          <a:ext cx="1970911" cy="1251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Ionic Compounds</a:t>
          </a:r>
          <a:endParaRPr lang="en-US" sz="2600" kern="1200" dirty="0"/>
        </a:p>
      </dsp:txBody>
      <dsp:txXfrm>
        <a:off x="3869986" y="997522"/>
        <a:ext cx="1897599" cy="1178216"/>
      </dsp:txXfrm>
    </dsp:sp>
    <dsp:sp modelId="{0A45CF59-B39D-9444-B3B3-542017AF6CF9}">
      <dsp:nvSpPr>
        <dsp:cNvPr id="0" name=""/>
        <dsp:cNvSpPr/>
      </dsp:nvSpPr>
      <dsp:spPr>
        <a:xfrm>
          <a:off x="1205448" y="2577560"/>
          <a:ext cx="1970911" cy="1251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215137-76F9-7246-A3DE-E062B0F7F5EB}">
      <dsp:nvSpPr>
        <dsp:cNvPr id="0" name=""/>
        <dsp:cNvSpPr/>
      </dsp:nvSpPr>
      <dsp:spPr>
        <a:xfrm>
          <a:off x="1424438" y="2785601"/>
          <a:ext cx="1970911" cy="1251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Binary Compounds</a:t>
          </a:r>
          <a:endParaRPr lang="en-US" sz="2600" kern="1200" dirty="0"/>
        </a:p>
      </dsp:txBody>
      <dsp:txXfrm>
        <a:off x="1461094" y="2822257"/>
        <a:ext cx="1897599" cy="1178216"/>
      </dsp:txXfrm>
    </dsp:sp>
    <dsp:sp modelId="{85CD1FFC-BE12-B549-8185-91652E94216D}">
      <dsp:nvSpPr>
        <dsp:cNvPr id="0" name=""/>
        <dsp:cNvSpPr/>
      </dsp:nvSpPr>
      <dsp:spPr>
        <a:xfrm>
          <a:off x="1002" y="4402296"/>
          <a:ext cx="1970911" cy="1251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1F6783-0959-1F49-BA9F-DF5ED6AB560C}">
      <dsp:nvSpPr>
        <dsp:cNvPr id="0" name=""/>
        <dsp:cNvSpPr/>
      </dsp:nvSpPr>
      <dsp:spPr>
        <a:xfrm>
          <a:off x="219992" y="4610336"/>
          <a:ext cx="1970911" cy="1251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Metal + Non-Metal</a:t>
          </a:r>
          <a:endParaRPr lang="en-US" sz="2600" kern="1200" dirty="0"/>
        </a:p>
      </dsp:txBody>
      <dsp:txXfrm>
        <a:off x="256648" y="4646992"/>
        <a:ext cx="1897599" cy="1178216"/>
      </dsp:txXfrm>
    </dsp:sp>
    <dsp:sp modelId="{A2DC02F8-6509-6646-BBA8-BB82EF888C1C}">
      <dsp:nvSpPr>
        <dsp:cNvPr id="0" name=""/>
        <dsp:cNvSpPr/>
      </dsp:nvSpPr>
      <dsp:spPr>
        <a:xfrm>
          <a:off x="2409894" y="4402296"/>
          <a:ext cx="1970911" cy="1251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42CCA-3630-AA43-823E-AE68D4C105C0}">
      <dsp:nvSpPr>
        <dsp:cNvPr id="0" name=""/>
        <dsp:cNvSpPr/>
      </dsp:nvSpPr>
      <dsp:spPr>
        <a:xfrm>
          <a:off x="2628884" y="4610336"/>
          <a:ext cx="1970911" cy="1251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Polyvalence</a:t>
          </a:r>
          <a:endParaRPr lang="en-US" sz="2600" kern="1200" dirty="0"/>
        </a:p>
      </dsp:txBody>
      <dsp:txXfrm>
        <a:off x="2665540" y="4646992"/>
        <a:ext cx="1897599" cy="1178216"/>
      </dsp:txXfrm>
    </dsp:sp>
    <dsp:sp modelId="{87A022F4-57C1-024E-BC60-5C64E7C06CFC}">
      <dsp:nvSpPr>
        <dsp:cNvPr id="0" name=""/>
        <dsp:cNvSpPr/>
      </dsp:nvSpPr>
      <dsp:spPr>
        <a:xfrm>
          <a:off x="3614340" y="2577560"/>
          <a:ext cx="1970911" cy="1251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106ED2-C131-C94C-9475-0C10C648EAC4}">
      <dsp:nvSpPr>
        <dsp:cNvPr id="0" name=""/>
        <dsp:cNvSpPr/>
      </dsp:nvSpPr>
      <dsp:spPr>
        <a:xfrm>
          <a:off x="3833330" y="2785601"/>
          <a:ext cx="1970911" cy="1251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Ternary Compounds</a:t>
          </a:r>
          <a:endParaRPr lang="en-US" sz="2600" kern="1200" dirty="0"/>
        </a:p>
      </dsp:txBody>
      <dsp:txXfrm>
        <a:off x="3869986" y="2822257"/>
        <a:ext cx="1897599" cy="1178216"/>
      </dsp:txXfrm>
    </dsp:sp>
    <dsp:sp modelId="{D007997E-6887-9D45-8DDF-BAB9ADAA3B90}">
      <dsp:nvSpPr>
        <dsp:cNvPr id="0" name=""/>
        <dsp:cNvSpPr/>
      </dsp:nvSpPr>
      <dsp:spPr>
        <a:xfrm>
          <a:off x="6023231" y="2577560"/>
          <a:ext cx="1970911" cy="1251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0673B5-CAA8-6645-938B-7EC04D4DA66A}">
      <dsp:nvSpPr>
        <dsp:cNvPr id="0" name=""/>
        <dsp:cNvSpPr/>
      </dsp:nvSpPr>
      <dsp:spPr>
        <a:xfrm>
          <a:off x="6242221" y="2785601"/>
          <a:ext cx="1970911" cy="1251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Acids</a:t>
          </a:r>
          <a:endParaRPr lang="en-US" sz="2600" kern="1200" dirty="0"/>
        </a:p>
      </dsp:txBody>
      <dsp:txXfrm>
        <a:off x="6278877" y="2822257"/>
        <a:ext cx="1897599" cy="11782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DCD84-B032-934B-96AE-ED2FC1B79D62}" type="datetimeFigureOut">
              <a:rPr lang="en-US" smtClean="0"/>
              <a:t>9/3/14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B4D01-707C-1943-9388-766B59749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398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5882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SKIP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Every</a:t>
            </a:r>
            <a:r>
              <a:rPr lang="en-US" b="1" baseline="0" dirty="0" smtClean="0"/>
              <a:t> compound has a chemical formula that tells exactly </a:t>
            </a:r>
            <a:r>
              <a:rPr lang="en-US" b="1" u="sng" baseline="0" dirty="0" smtClean="0"/>
              <a:t>which elemen</a:t>
            </a:r>
            <a:r>
              <a:rPr lang="en-US" b="1" baseline="0" dirty="0" smtClean="0"/>
              <a:t>ts are present in that compound and exactly </a:t>
            </a:r>
            <a:r>
              <a:rPr lang="en-US" b="1" u="sng" baseline="0" dirty="0" smtClean="0"/>
              <a:t>how many atoms of each </a:t>
            </a:r>
            <a:r>
              <a:rPr lang="en-US" b="1" baseline="0" dirty="0" smtClean="0"/>
              <a:t>element are present in that compound.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E.g. H20 – water – this formula contains the symbols H for the element hydrogen and O for the element oxygen – the subscript number 2 written after hydrogen (subscript means written below) tells how many atoms of of that element are in the compound – H20 contains 2 H and 1 O atom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159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Why are ions important? </a:t>
            </a:r>
            <a:r>
              <a:rPr lang="en-US" dirty="0" smtClean="0"/>
              <a:t>Many body processes</a:t>
            </a:r>
            <a:r>
              <a:rPr lang="en-US" baseline="0" dirty="0" smtClean="0"/>
              <a:t> – e.g. m</a:t>
            </a:r>
            <a:r>
              <a:rPr lang="en-US" dirty="0" smtClean="0"/>
              <a:t>uscle movement</a:t>
            </a:r>
            <a:r>
              <a:rPr lang="en-US" baseline="0" dirty="0" smtClean="0"/>
              <a:t> – would be impossible without the movement of ions in and out of nerve cells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151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r>
              <a:rPr lang="en-US" baseline="0" dirty="0" smtClean="0"/>
              <a:t> IS THE DIFFERENCE BETWEEN AN IONIC BOND AND AN IONIC COMPOUND?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1270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TO GRAPHIC ORGANIZER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5468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*ADD</a:t>
            </a:r>
            <a:r>
              <a:rPr lang="en-US" baseline="0" dirty="0" smtClean="0"/>
              <a:t> TO NOTES – BOTTOM OF FIRST PAGE </a:t>
            </a:r>
          </a:p>
          <a:p>
            <a:endParaRPr lang="en-US" baseline="0" dirty="0" smtClean="0"/>
          </a:p>
          <a:p>
            <a:r>
              <a:rPr lang="en-US" dirty="0" smtClean="0"/>
              <a:t>Do 2 more examples on the board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Potassium Sulfide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Lithium Nitride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Aluminum Oxide </a:t>
            </a:r>
            <a:endParaRPr lang="en-US" dirty="0" smtClean="0"/>
          </a:p>
          <a:p>
            <a:pPr marL="0" indent="0">
              <a:buFontTx/>
              <a:buNone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What do you notice about the charge on the compound? Neutral 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When atoms forms an ionic </a:t>
            </a:r>
            <a:r>
              <a:rPr lang="en-US" baseline="0" dirty="0" err="1" smtClean="0"/>
              <a:t>compoun</a:t>
            </a:r>
            <a:r>
              <a:rPr lang="en-US" baseline="0" dirty="0" smtClean="0"/>
              <a:t>, their electrons are shifted to other atoms, but the overall number of protons and electrons of the combined atoms remains equal and unchanged.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5630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738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When elements combine,</a:t>
            </a:r>
            <a:r>
              <a:rPr lang="en-US" baseline="0" dirty="0" smtClean="0"/>
              <a:t> the new compound has unique properties that are different from the original properties of the elements </a:t>
            </a:r>
          </a:p>
          <a:p>
            <a:pPr marL="228600" indent="-228600">
              <a:buAutoNum type="arabicPeriod"/>
            </a:pPr>
            <a:r>
              <a:rPr lang="en-US" dirty="0" smtClean="0"/>
              <a:t>Chemical</a:t>
            </a:r>
            <a:r>
              <a:rPr lang="en-US" baseline="0" dirty="0" smtClean="0"/>
              <a:t> symbols and numbers are shorthand for the elements and their amounts in chemical formulas </a:t>
            </a:r>
          </a:p>
          <a:p>
            <a:pPr marL="228600" indent="-228600">
              <a:buAutoNum type="arabicPeriod"/>
            </a:pPr>
            <a:r>
              <a:rPr lang="en-US" dirty="0" smtClean="0"/>
              <a:t>Most atoms need 8</a:t>
            </a:r>
            <a:r>
              <a:rPr lang="en-US" baseline="0" dirty="0" smtClean="0"/>
              <a:t> electrons to complete their outer energy levels – atoms form chemical bonds to complete their outer energy levels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455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REVIEW</a:t>
            </a:r>
            <a:r>
              <a:rPr lang="en-US" baseline="0" dirty="0" smtClean="0"/>
              <a:t> THE PTT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91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Really 118 elements</a:t>
            </a:r>
            <a:r>
              <a:rPr lang="en-US" baseline="0" dirty="0" smtClean="0"/>
              <a:t> – the 8 noble gases do not combine because they are already stable!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849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Copy down on the back of the chemical bonding</a:t>
            </a:r>
            <a:r>
              <a:rPr lang="en-US" b="1" baseline="0" dirty="0" smtClean="0"/>
              <a:t> booklet – title: Chemical Bonding, essential question: Describe the different ways compounds are formed and why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Pure substance: </a:t>
            </a:r>
            <a:r>
              <a:rPr lang="en-US" dirty="0" smtClean="0"/>
              <a:t>a type of matter with a fixed composition (e.g. helium, aluminum, water, and salt)</a:t>
            </a:r>
          </a:p>
          <a:p>
            <a:r>
              <a:rPr lang="en-US" b="1" dirty="0" smtClean="0"/>
              <a:t>Element:</a:t>
            </a:r>
            <a:r>
              <a:rPr lang="en-US" b="1" baseline="0" dirty="0" smtClean="0"/>
              <a:t> </a:t>
            </a:r>
            <a:r>
              <a:rPr lang="en-US" baseline="0" dirty="0" smtClean="0"/>
              <a:t>a substance made up of all the same atoms (e.g. graphite in your pencil – all the atoms are carbon atoms)</a:t>
            </a:r>
          </a:p>
          <a:p>
            <a:r>
              <a:rPr lang="en-US" b="1" baseline="0" dirty="0" smtClean="0"/>
              <a:t>Compound: </a:t>
            </a:r>
            <a:r>
              <a:rPr lang="en-US" baseline="0" dirty="0" smtClean="0"/>
              <a:t>a substance in which the atoms of 2 or more elements are combined (e.g. water – 2 atoms of the element H combine with one atom of the element O)</a:t>
            </a:r>
            <a:endParaRPr lang="en-US" b="1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Mixture: </a:t>
            </a:r>
            <a:r>
              <a:rPr lang="en-US" b="0" baseline="0" dirty="0" smtClean="0"/>
              <a:t>material made up of 2 or more substances that can be easily separated by physical means (e.g. pizza) </a:t>
            </a:r>
            <a:endParaRPr lang="en-US" b="1" baseline="0" dirty="0" smtClean="0"/>
          </a:p>
          <a:p>
            <a:r>
              <a:rPr lang="en-US" baseline="0" dirty="0" smtClean="0"/>
              <a:t> </a:t>
            </a:r>
            <a:endParaRPr lang="en-US" b="1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737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Who knows why the statu</a:t>
            </a:r>
            <a:r>
              <a:rPr lang="en-US" baseline="0" dirty="0" smtClean="0"/>
              <a:t>e of liberty is green? – Made of the metal copper, which is an element </a:t>
            </a:r>
          </a:p>
          <a:p>
            <a:r>
              <a:rPr lang="en-US" baseline="0" dirty="0" smtClean="0"/>
              <a:t>Pennies too are made of copper </a:t>
            </a:r>
          </a:p>
          <a:p>
            <a:r>
              <a:rPr lang="en-US" baseline="0" dirty="0" smtClean="0"/>
              <a:t>Uncombined, elemental copper is a bright shiny copper color</a:t>
            </a:r>
          </a:p>
          <a:p>
            <a:r>
              <a:rPr lang="en-US" baseline="0" dirty="0" smtClean="0"/>
              <a:t>So why is the statue of liberty green?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Some matter around us is in the form of uncombined elements (e.g. copper, sulfur, oxygen) </a:t>
            </a:r>
          </a:p>
          <a:p>
            <a:r>
              <a:rPr lang="en-US" baseline="0" dirty="0" smtClean="0"/>
              <a:t>These elements unite chemically to form a compound when the conditions are right </a:t>
            </a:r>
          </a:p>
          <a:p>
            <a:r>
              <a:rPr lang="en-US" baseline="0" dirty="0" smtClean="0"/>
              <a:t>The green coating on the statue of liberty is a result of this chemical change – copper sulfate – own set of unique properties 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6017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 compound formed when elements combine often has properties that aren’t anything like those of the individual elements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Sodium – shiny, soft, silvery metal that reacts violently with water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Chlorine – poisonous, greenish-yellow gas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These combine to make ordinary table salt!!!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1829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 compound formed when elements combine often has properties that aren’t anything like those of the individual elements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Sodium – shiny, soft, silvery metal that reacts violently with water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Chlorine – poisonous, greenish-yellow gas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These combine to make ordinary table salt!!!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182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The 6 noble gases in group 18 rarely form compounds. Why? – they are unusually stable </a:t>
            </a:r>
          </a:p>
          <a:p>
            <a:r>
              <a:rPr lang="en-US" baseline="0" dirty="0" smtClean="0"/>
              <a:t>Atoms are trying to achieve STABILITY – compounds of noble gases are almost always less stable than the original atoms 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333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SKIP</a:t>
            </a:r>
          </a:p>
          <a:p>
            <a:endParaRPr lang="en-US" baseline="0" dirty="0" smtClean="0"/>
          </a:p>
          <a:p>
            <a:r>
              <a:rPr lang="en-US" baseline="0" dirty="0" smtClean="0"/>
              <a:t>Electron Dot Diagrams show only the electrons in the outer energy level of an atom. They contain the chemical symbol for the element surrounded by dots representing the valence electrons.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 atom is chemically stable when its outer energy level is complete – 2, 8, 8…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Atoms with partially stable outer energy levels can lose, gain, or share electrons to obtain a stable outer energy level.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They do this by combining with other atoms that also have partially complete outer energy levels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147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2AB7332-DDCF-D540-8E96-C70D700F672A}" type="datetimeFigureOut">
              <a:rPr lang="en-US" smtClean="0"/>
              <a:t>9/3/14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C5798730-9F9E-B54A-A252-F43906C41B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7332-DDCF-D540-8E96-C70D700F672A}" type="datetimeFigureOut">
              <a:rPr lang="en-US" smtClean="0"/>
              <a:t>9/3/14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8730-9F9E-B54A-A252-F43906C41B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7332-DDCF-D540-8E96-C70D700F672A}" type="datetimeFigureOut">
              <a:rPr lang="en-US" smtClean="0"/>
              <a:t>9/3/14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8730-9F9E-B54A-A252-F43906C41B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7332-DDCF-D540-8E96-C70D700F672A}" type="datetimeFigureOut">
              <a:rPr lang="en-US" smtClean="0"/>
              <a:t>9/3/14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8730-9F9E-B54A-A252-F43906C41B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7332-DDCF-D540-8E96-C70D700F672A}" type="datetimeFigureOut">
              <a:rPr lang="en-US" smtClean="0"/>
              <a:t>9/3/14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8730-9F9E-B54A-A252-F43906C41B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7332-DDCF-D540-8E96-C70D700F672A}" type="datetimeFigureOut">
              <a:rPr lang="en-US" smtClean="0"/>
              <a:t>9/3/14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8730-9F9E-B54A-A252-F43906C41B8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7332-DDCF-D540-8E96-C70D700F672A}" type="datetimeFigureOut">
              <a:rPr lang="en-US" smtClean="0"/>
              <a:t>9/3/14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8730-9F9E-B54A-A252-F43906C41B8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7332-DDCF-D540-8E96-C70D700F672A}" type="datetimeFigureOut">
              <a:rPr lang="en-US" smtClean="0"/>
              <a:t>9/3/14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8730-9F9E-B54A-A252-F43906C41B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7332-DDCF-D540-8E96-C70D700F672A}" type="datetimeFigureOut">
              <a:rPr lang="en-US" smtClean="0"/>
              <a:t>9/3/14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8730-9F9E-B54A-A252-F43906C41B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C2AB7332-DDCF-D540-8E96-C70D700F672A}" type="datetimeFigureOut">
              <a:rPr lang="en-US" smtClean="0"/>
              <a:t>9/3/14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C5798730-9F9E-B54A-A252-F43906C41B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C2AB7332-DDCF-D540-8E96-C70D700F672A}" type="datetimeFigureOut">
              <a:rPr lang="en-US" smtClean="0"/>
              <a:t>9/3/14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C5798730-9F9E-B54A-A252-F43906C41B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2AB7332-DDCF-D540-8E96-C70D700F672A}" type="datetimeFigureOut">
              <a:rPr lang="en-US" smtClean="0"/>
              <a:t>9/3/14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5798730-9F9E-B54A-A252-F43906C41B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png"/><Relationship Id="rId5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0" y="1228710"/>
            <a:ext cx="5723468" cy="841003"/>
          </a:xfrm>
        </p:spPr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Chemical Bonding</a:t>
            </a: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4" name="Picture 3" descr="FEATURE---bonding-250_tcm18-20087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00" y="2332022"/>
            <a:ext cx="5594271" cy="2778135"/>
          </a:xfrm>
          <a:prstGeom prst="rect">
            <a:avLst/>
          </a:prstGeom>
          <a:ln w="190500" cap="sq">
            <a:solidFill>
              <a:schemeClr val="tx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09035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Sodium Chloride </a:t>
            </a: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23" y="2020067"/>
            <a:ext cx="3794781" cy="26846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b="4556"/>
          <a:stretch/>
        </p:blipFill>
        <p:spPr>
          <a:xfrm>
            <a:off x="5565519" y="2597392"/>
            <a:ext cx="2112314" cy="30732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227" y="1878291"/>
            <a:ext cx="7733649" cy="443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969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423" y="621697"/>
            <a:ext cx="7708683" cy="120248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Why Do Elements Form Compounds?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8103" y="2262029"/>
            <a:ext cx="7286003" cy="3907285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v"/>
            </a:pPr>
            <a:r>
              <a:rPr lang="en-US" sz="2800" u="sng" dirty="0" smtClean="0">
                <a:latin typeface="Palatino Linotype"/>
                <a:cs typeface="Palatino Linotype"/>
              </a:rPr>
              <a:t>Stability</a:t>
            </a:r>
            <a:r>
              <a:rPr lang="en-US" sz="2800" dirty="0" smtClean="0">
                <a:latin typeface="Palatino Linotype"/>
                <a:cs typeface="Palatino Linotype"/>
              </a:rPr>
              <a:t> in a compound will be achieved when electrons in the ions that make it up are gained or lost.</a:t>
            </a:r>
          </a:p>
          <a:p>
            <a:pPr>
              <a:buFont typeface="Wingdings" charset="2"/>
              <a:buChar char="v"/>
            </a:pPr>
            <a:endParaRPr lang="en-US" sz="2800" dirty="0" smtClean="0">
              <a:latin typeface="Palatino Linotype"/>
              <a:cs typeface="Palatino Linotype"/>
            </a:endParaRPr>
          </a:p>
          <a:p>
            <a:pPr>
              <a:buFont typeface="Wingdings" charset="2"/>
              <a:buChar char="v"/>
            </a:pPr>
            <a:r>
              <a:rPr lang="en-US" sz="2800" dirty="0" smtClean="0">
                <a:latin typeface="Palatino Linotype"/>
                <a:cs typeface="Palatino Linotype"/>
              </a:rPr>
              <a:t>The </a:t>
            </a:r>
            <a:r>
              <a:rPr lang="en-US" sz="2800" u="sng" dirty="0" smtClean="0">
                <a:latin typeface="Palatino Linotype"/>
                <a:cs typeface="Palatino Linotype"/>
              </a:rPr>
              <a:t>combining capacity </a:t>
            </a:r>
            <a:r>
              <a:rPr lang="en-US" sz="2800" dirty="0" smtClean="0">
                <a:latin typeface="Palatino Linotype"/>
                <a:cs typeface="Palatino Linotype"/>
              </a:rPr>
              <a:t>of an atom depends on the electrons in its outermost shell. (Valence e-)</a:t>
            </a:r>
          </a:p>
          <a:p>
            <a:pPr>
              <a:buFont typeface="Wingdings" charset="2"/>
              <a:buChar char="v"/>
            </a:pPr>
            <a:endParaRPr lang="en-US" sz="2800" dirty="0" smtClean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1124870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"/>
            <a:ext cx="9144000" cy="685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985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Sodium Chloride</a:t>
            </a: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22782"/>
            <a:ext cx="9144000" cy="24743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00221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531366"/>
            <a:ext cx="6965245" cy="1202485"/>
          </a:xfrm>
        </p:spPr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Chemical Formulas</a:t>
            </a:r>
            <a:endParaRPr lang="en-US" dirty="0">
              <a:latin typeface="Marker Felt"/>
              <a:cs typeface="Marker Fe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2043645"/>
              </p:ext>
            </p:extLst>
          </p:nvPr>
        </p:nvGraphicFramePr>
        <p:xfrm>
          <a:off x="1095023" y="1733851"/>
          <a:ext cx="6965244" cy="405126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21748"/>
                <a:gridCol w="2321748"/>
                <a:gridCol w="2321748"/>
              </a:tblGrid>
              <a:tr h="73710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Familiar Name</a:t>
                      </a:r>
                      <a:endParaRPr lang="en-US" sz="2400" b="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Chemical Name</a:t>
                      </a:r>
                      <a:endParaRPr lang="en-US" sz="2400" b="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Formula</a:t>
                      </a:r>
                      <a:endParaRPr lang="en-US" sz="2400" b="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</a:tr>
              <a:tr h="52746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Sand</a:t>
                      </a:r>
                      <a:endParaRPr lang="en-US" sz="240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Silicon</a:t>
                      </a:r>
                      <a:r>
                        <a:rPr lang="en-US" sz="2400" baseline="0" dirty="0" smtClean="0">
                          <a:latin typeface="Palatino Linotype"/>
                          <a:cs typeface="Palatino Linotype"/>
                        </a:rPr>
                        <a:t> Dioxide</a:t>
                      </a:r>
                      <a:endParaRPr lang="en-US" sz="240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SiO</a:t>
                      </a:r>
                      <a:r>
                        <a:rPr lang="en-US" sz="2400" baseline="-25000" dirty="0" smtClean="0">
                          <a:latin typeface="Palatino Linotype"/>
                          <a:cs typeface="Palatino Linotype"/>
                        </a:rPr>
                        <a:t>2</a:t>
                      </a:r>
                      <a:endParaRPr lang="en-US" sz="240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</a:tr>
              <a:tr h="52746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Vinegar</a:t>
                      </a:r>
                      <a:endParaRPr lang="en-US" sz="240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Acetic Acid</a:t>
                      </a:r>
                      <a:endParaRPr lang="en-US" sz="240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CH</a:t>
                      </a:r>
                      <a:r>
                        <a:rPr lang="en-US" sz="2400" baseline="-25000" dirty="0" smtClean="0">
                          <a:latin typeface="Palatino Linotype"/>
                          <a:cs typeface="Palatino Linotype"/>
                        </a:rPr>
                        <a:t>3</a:t>
                      </a:r>
                      <a:r>
                        <a:rPr lang="en-US" sz="2400" baseline="0" dirty="0" smtClean="0">
                          <a:latin typeface="Palatino Linotype"/>
                          <a:cs typeface="Palatino Linotype"/>
                        </a:rPr>
                        <a:t>COOH</a:t>
                      </a:r>
                      <a:endParaRPr lang="en-US" sz="240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</a:tr>
              <a:tr h="73710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Laughing Gas</a:t>
                      </a:r>
                      <a:endParaRPr lang="en-US" sz="240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latin typeface="Palatino Linotype"/>
                          <a:cs typeface="Palatino Linotype"/>
                        </a:rPr>
                        <a:t>Dinitrogen</a:t>
                      </a:r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 Oxide</a:t>
                      </a:r>
                      <a:endParaRPr lang="en-US" sz="240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N</a:t>
                      </a:r>
                      <a:r>
                        <a:rPr lang="en-US" sz="2400" baseline="-25000" dirty="0" smtClean="0">
                          <a:latin typeface="Palatino Linotype"/>
                          <a:cs typeface="Palatino Linotype"/>
                        </a:rPr>
                        <a:t>2</a:t>
                      </a:r>
                      <a:r>
                        <a:rPr lang="en-US" sz="2400" baseline="0" dirty="0" smtClean="0">
                          <a:latin typeface="Palatino Linotype"/>
                          <a:cs typeface="Palatino Linotype"/>
                        </a:rPr>
                        <a:t>O</a:t>
                      </a:r>
                    </a:p>
                  </a:txBody>
                  <a:tcPr/>
                </a:tc>
              </a:tr>
              <a:tr h="52746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Battery Acid</a:t>
                      </a:r>
                      <a:endParaRPr lang="en-US" sz="240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Sulfuric Acid</a:t>
                      </a:r>
                      <a:endParaRPr lang="en-US" sz="240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H</a:t>
                      </a:r>
                      <a:r>
                        <a:rPr lang="en-US" sz="2400" baseline="-25000" dirty="0" smtClean="0">
                          <a:latin typeface="Palatino Linotype"/>
                          <a:cs typeface="Palatino Linotype"/>
                        </a:rPr>
                        <a:t>2</a:t>
                      </a:r>
                      <a:r>
                        <a:rPr lang="en-US" sz="2400" baseline="0" dirty="0" smtClean="0">
                          <a:latin typeface="Palatino Linotype"/>
                          <a:cs typeface="Palatino Linotype"/>
                        </a:rPr>
                        <a:t>SO</a:t>
                      </a:r>
                      <a:r>
                        <a:rPr lang="en-US" sz="2400" baseline="-25000" dirty="0" smtClean="0">
                          <a:latin typeface="Palatino Linotype"/>
                          <a:cs typeface="Palatino Linotype"/>
                        </a:rPr>
                        <a:t>4</a:t>
                      </a:r>
                      <a:endParaRPr lang="en-US" sz="240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</a:tr>
              <a:tr h="73710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Stomach Acid</a:t>
                      </a:r>
                      <a:endParaRPr lang="en-US" sz="240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Palatino Linotype"/>
                          <a:cs typeface="Palatino Linotype"/>
                        </a:rPr>
                        <a:t>Hydrochloric Acid</a:t>
                      </a:r>
                      <a:endParaRPr lang="en-US" sz="240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latin typeface="Palatino Linotype"/>
                          <a:cs typeface="Palatino Linotype"/>
                        </a:rPr>
                        <a:t>HCl</a:t>
                      </a:r>
                      <a:endParaRPr lang="en-US" sz="2400" dirty="0">
                        <a:latin typeface="Palatino Linotype"/>
                        <a:cs typeface="Palatino Linotype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8412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What 2 Things Does a Chemical Formula Tell You?</a:t>
            </a:r>
            <a:endParaRPr lang="en-US" dirty="0">
              <a:latin typeface="Marker Felt"/>
              <a:cs typeface="Marker Felt"/>
            </a:endParaRPr>
          </a:p>
        </p:txBody>
      </p:sp>
    </p:spTree>
    <p:extLst>
      <p:ext uri="{BB962C8B-B14F-4D97-AF65-F5344CB8AC3E}">
        <p14:creationId xmlns:p14="http://schemas.microsoft.com/office/powerpoint/2010/main" val="2396074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1018764"/>
            <a:ext cx="6254044" cy="1362075"/>
          </a:xfrm>
        </p:spPr>
        <p:txBody>
          <a:bodyPr>
            <a:noAutofit/>
          </a:bodyPr>
          <a:lstStyle/>
          <a:p>
            <a:r>
              <a:rPr lang="en-US" sz="4400" dirty="0" smtClean="0">
                <a:latin typeface="Marker Felt"/>
                <a:cs typeface="Marker Felt"/>
              </a:rPr>
              <a:t>Ionic Compounds and </a:t>
            </a:r>
            <a:br>
              <a:rPr lang="en-US" sz="4400" dirty="0" smtClean="0">
                <a:latin typeface="Marker Felt"/>
                <a:cs typeface="Marker Felt"/>
              </a:rPr>
            </a:br>
            <a:r>
              <a:rPr lang="en-US" sz="4400" dirty="0" smtClean="0">
                <a:latin typeface="Marker Felt"/>
                <a:cs typeface="Marker Felt"/>
              </a:rPr>
              <a:t>Ionic Bonds</a:t>
            </a:r>
            <a:endParaRPr lang="en-US" sz="4400" dirty="0">
              <a:latin typeface="Marker Felt"/>
              <a:cs typeface="Marker Felt"/>
            </a:endParaRPr>
          </a:p>
        </p:txBody>
      </p:sp>
      <p:pic>
        <p:nvPicPr>
          <p:cNvPr id="3" name="Picture 2" descr="compounds_molecul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10749"/>
            <a:ext cx="9144000" cy="414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53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620808"/>
            <a:ext cx="6965245" cy="1202485"/>
          </a:xfrm>
        </p:spPr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Ionic Bonds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6393" y="1626519"/>
            <a:ext cx="7529827" cy="3998607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Palatino Linotype"/>
                <a:cs typeface="Palatino Linotype"/>
              </a:rPr>
              <a:t>Ionic atoms either </a:t>
            </a:r>
            <a:r>
              <a:rPr lang="en-US" dirty="0" smtClean="0">
                <a:solidFill>
                  <a:schemeClr val="accent2"/>
                </a:solidFill>
                <a:latin typeface="Palatino Linotype"/>
                <a:cs typeface="Palatino Linotype"/>
              </a:rPr>
              <a:t>GAIN </a:t>
            </a:r>
            <a:r>
              <a:rPr lang="en-US" dirty="0" smtClean="0">
                <a:latin typeface="Palatino Linotype"/>
                <a:cs typeface="Palatino Linotype"/>
              </a:rPr>
              <a:t>or </a:t>
            </a:r>
            <a:r>
              <a:rPr lang="en-US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LOSE</a:t>
            </a:r>
            <a:r>
              <a:rPr lang="en-US" dirty="0" smtClean="0">
                <a:latin typeface="Palatino Linotype"/>
                <a:cs typeface="Palatino Linotype"/>
              </a:rPr>
              <a:t> electrons between each other to become stable</a:t>
            </a: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r>
              <a:rPr lang="en-US" dirty="0" smtClean="0">
                <a:latin typeface="Palatino Linotype"/>
                <a:cs typeface="Palatino Linotype"/>
              </a:rPr>
              <a:t>They are now equally, but oppositely charged </a:t>
            </a:r>
            <a:r>
              <a:rPr lang="en-US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IONS</a:t>
            </a:r>
            <a:r>
              <a:rPr lang="en-US" dirty="0" smtClean="0">
                <a:latin typeface="Palatino Linotype"/>
                <a:cs typeface="Palatino Linotype"/>
              </a:rPr>
              <a:t>, one positive </a:t>
            </a:r>
            <a:r>
              <a:rPr lang="en-US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CATION</a:t>
            </a:r>
            <a:r>
              <a:rPr lang="en-US" dirty="0" smtClean="0">
                <a:latin typeface="Palatino Linotype"/>
                <a:cs typeface="Palatino Linotype"/>
              </a:rPr>
              <a:t> and one negative </a:t>
            </a:r>
            <a:r>
              <a:rPr lang="en-US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ANION</a:t>
            </a:r>
          </a:p>
        </p:txBody>
      </p:sp>
      <p:pic>
        <p:nvPicPr>
          <p:cNvPr id="4" name="Picture 3" descr="0001697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579" y="3993698"/>
            <a:ext cx="3722419" cy="179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0" b="100000" l="0" r="9916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57862" y="3792053"/>
            <a:ext cx="3486138" cy="290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137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5023" y="620808"/>
            <a:ext cx="6965245" cy="1202485"/>
          </a:xfrm>
        </p:spPr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Ionic Bonds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5024" y="1823292"/>
            <a:ext cx="6965244" cy="4157843"/>
          </a:xfrm>
        </p:spPr>
        <p:txBody>
          <a:bodyPr>
            <a:normAutofit/>
          </a:bodyPr>
          <a:lstStyle/>
          <a:p>
            <a:r>
              <a:rPr lang="en-US" dirty="0">
                <a:latin typeface="Palatino Linotype"/>
                <a:cs typeface="Palatino Linotype"/>
              </a:rPr>
              <a:t>These </a:t>
            </a:r>
            <a:r>
              <a:rPr lang="en-US" dirty="0">
                <a:solidFill>
                  <a:srgbClr val="AA2B1E"/>
                </a:solidFill>
                <a:latin typeface="Palatino Linotype"/>
                <a:cs typeface="Palatino Linotype"/>
              </a:rPr>
              <a:t>OPPOSITE</a:t>
            </a:r>
            <a:r>
              <a:rPr lang="en-US" dirty="0">
                <a:latin typeface="Palatino Linotype"/>
                <a:cs typeface="Palatino Linotype"/>
              </a:rPr>
              <a:t> charges </a:t>
            </a:r>
            <a:r>
              <a:rPr lang="en-US" dirty="0">
                <a:solidFill>
                  <a:srgbClr val="AA2B1E"/>
                </a:solidFill>
                <a:latin typeface="Palatino Linotype"/>
                <a:cs typeface="Palatino Linotype"/>
              </a:rPr>
              <a:t>ATTRACT</a:t>
            </a:r>
            <a:r>
              <a:rPr lang="en-US" dirty="0">
                <a:latin typeface="Palatino Linotype"/>
                <a:cs typeface="Palatino Linotype"/>
              </a:rPr>
              <a:t> each other and they bond together to form a </a:t>
            </a:r>
            <a:r>
              <a:rPr lang="en-US" dirty="0">
                <a:solidFill>
                  <a:srgbClr val="AA2B1E"/>
                </a:solidFill>
                <a:latin typeface="Palatino Linotype"/>
                <a:cs typeface="Palatino Linotype"/>
              </a:rPr>
              <a:t>STABLE</a:t>
            </a:r>
            <a:r>
              <a:rPr lang="en-US" dirty="0">
                <a:latin typeface="Palatino Linotype"/>
                <a:cs typeface="Palatino Linotype"/>
              </a:rPr>
              <a:t> ionic </a:t>
            </a:r>
            <a:r>
              <a:rPr lang="en-US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COMPOUND</a:t>
            </a:r>
          </a:p>
          <a:p>
            <a:pPr marL="0" indent="0">
              <a:buNone/>
            </a:pPr>
            <a:endParaRPr lang="en-US" dirty="0">
              <a:solidFill>
                <a:srgbClr val="AA2B1E"/>
              </a:solidFill>
              <a:latin typeface="Palatino Linotype"/>
              <a:cs typeface="Palatino Linotype"/>
            </a:endParaRPr>
          </a:p>
          <a:p>
            <a:r>
              <a:rPr lang="en-US" dirty="0">
                <a:latin typeface="Palatino Linotype"/>
                <a:cs typeface="Palatino Linotype"/>
              </a:rPr>
              <a:t>The energy needed to transfer the electron s called </a:t>
            </a:r>
            <a:r>
              <a:rPr lang="en-US" dirty="0">
                <a:solidFill>
                  <a:srgbClr val="AA2B1E"/>
                </a:solidFill>
                <a:latin typeface="Palatino Linotype"/>
                <a:cs typeface="Palatino Linotype"/>
              </a:rPr>
              <a:t>IONIZATION</a:t>
            </a:r>
            <a:r>
              <a:rPr lang="en-US" dirty="0">
                <a:latin typeface="Palatino Linotype"/>
                <a:cs typeface="Palatino Linotype"/>
              </a:rPr>
              <a:t> energy – low ionization energy is needed for group 1 and 7 </a:t>
            </a: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r>
              <a:rPr lang="en-US" dirty="0">
                <a:solidFill>
                  <a:srgbClr val="AA2B1E"/>
                </a:solidFill>
                <a:latin typeface="Palatino Linotype"/>
                <a:cs typeface="Palatino Linotype"/>
              </a:rPr>
              <a:t>ELECTRONEGATIVITY</a:t>
            </a:r>
            <a:r>
              <a:rPr lang="en-US" dirty="0">
                <a:latin typeface="Palatino Linotype"/>
                <a:cs typeface="Palatino Linotype"/>
              </a:rPr>
              <a:t> is the tendency of an atom to attract electrons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28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onic_bond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524" y="1875163"/>
            <a:ext cx="3623899" cy="404917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93298" y="825941"/>
            <a:ext cx="6839542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Palatino Linotype"/>
                <a:cs typeface="Palatino Linotype"/>
              </a:rPr>
              <a:t>Ionic Bonds:  </a:t>
            </a:r>
            <a:r>
              <a:rPr lang="en-US" sz="2400" dirty="0">
                <a:latin typeface="Palatino Linotype"/>
                <a:cs typeface="Palatino Linotype"/>
              </a:rPr>
              <a:t>Transfer electrons (</a:t>
            </a:r>
            <a:r>
              <a:rPr lang="en-US" sz="2400" dirty="0" smtClean="0">
                <a:latin typeface="Palatino Linotype"/>
                <a:cs typeface="Palatino Linotype"/>
              </a:rPr>
              <a:t>gain or lose </a:t>
            </a:r>
            <a:r>
              <a:rPr lang="en-US" sz="2400" dirty="0">
                <a:latin typeface="Palatino Linotype"/>
                <a:cs typeface="Palatino Linotype"/>
              </a:rPr>
              <a:t>electrons) = Cation + anion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1392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-24207"/>
            <a:ext cx="6965245" cy="1202485"/>
          </a:xfrm>
        </p:spPr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PTT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6910" y="897680"/>
            <a:ext cx="7663683" cy="3603812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All matter is made up of </a:t>
            </a:r>
            <a:r>
              <a:rPr lang="en-US" dirty="0" smtClean="0">
                <a:solidFill>
                  <a:srgbClr val="AA2B1E"/>
                </a:solidFill>
              </a:rPr>
              <a:t>ATOMS</a:t>
            </a:r>
            <a:endParaRPr lang="en-US" dirty="0">
              <a:solidFill>
                <a:srgbClr val="AA2B1E"/>
              </a:solidFill>
            </a:endParaRPr>
          </a:p>
          <a:p>
            <a:pPr lvl="0"/>
            <a:r>
              <a:rPr lang="en-US" dirty="0" smtClean="0">
                <a:solidFill>
                  <a:srgbClr val="AA2B1E"/>
                </a:solidFill>
              </a:rPr>
              <a:t>ELEMENTS</a:t>
            </a:r>
            <a:r>
              <a:rPr lang="en-US" dirty="0" smtClean="0"/>
              <a:t> consist </a:t>
            </a:r>
            <a:r>
              <a:rPr lang="en-US" dirty="0"/>
              <a:t>of one type of atom.</a:t>
            </a:r>
          </a:p>
          <a:p>
            <a:pPr lvl="0"/>
            <a:r>
              <a:rPr lang="en-US" dirty="0"/>
              <a:t>Elements combine to form </a:t>
            </a:r>
            <a:r>
              <a:rPr lang="en-US" dirty="0" smtClean="0">
                <a:solidFill>
                  <a:srgbClr val="AA2B1E"/>
                </a:solidFill>
              </a:rPr>
              <a:t>COMPOUNDS</a:t>
            </a:r>
            <a:r>
              <a:rPr lang="en-US" dirty="0" smtClean="0"/>
              <a:t> </a:t>
            </a:r>
            <a:r>
              <a:rPr lang="en-US" dirty="0"/>
              <a:t>by bonding together.</a:t>
            </a:r>
          </a:p>
          <a:p>
            <a:pPr lvl="0"/>
            <a:r>
              <a:rPr lang="en-US" dirty="0"/>
              <a:t>The </a:t>
            </a:r>
            <a:r>
              <a:rPr lang="en-US" dirty="0" smtClean="0">
                <a:solidFill>
                  <a:srgbClr val="AA2B1E"/>
                </a:solidFill>
              </a:rPr>
              <a:t>VALENCE</a:t>
            </a:r>
            <a:r>
              <a:rPr lang="en-US" dirty="0" smtClean="0"/>
              <a:t> </a:t>
            </a:r>
            <a:r>
              <a:rPr lang="en-US" dirty="0"/>
              <a:t>electrons determine whether or not an atom will form a bond – the atom “wants” its outer energy shell to be </a:t>
            </a:r>
            <a:r>
              <a:rPr lang="en-US" dirty="0" smtClean="0">
                <a:solidFill>
                  <a:srgbClr val="AA2B1E"/>
                </a:solidFill>
              </a:rPr>
              <a:t>COMPLETE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/>
              <a:t>To achieve </a:t>
            </a:r>
            <a:r>
              <a:rPr lang="en-US" dirty="0" smtClean="0"/>
              <a:t>this </a:t>
            </a:r>
            <a:r>
              <a:rPr lang="en-US" dirty="0" smtClean="0">
                <a:solidFill>
                  <a:srgbClr val="AA2B1E"/>
                </a:solidFill>
              </a:rPr>
              <a:t>STABILITY</a:t>
            </a:r>
            <a:r>
              <a:rPr lang="en-US" dirty="0" smtClean="0"/>
              <a:t>, </a:t>
            </a:r>
            <a:r>
              <a:rPr lang="en-US" dirty="0"/>
              <a:t>the atom will either gain (become </a:t>
            </a:r>
            <a:r>
              <a:rPr lang="en-US" dirty="0" smtClean="0">
                <a:solidFill>
                  <a:srgbClr val="AA2B1E"/>
                </a:solidFill>
              </a:rPr>
              <a:t>POSITIVE</a:t>
            </a:r>
            <a:r>
              <a:rPr lang="en-US" dirty="0" smtClean="0"/>
              <a:t>) </a:t>
            </a:r>
            <a:r>
              <a:rPr lang="en-US" dirty="0"/>
              <a:t>or lose (become </a:t>
            </a:r>
            <a:r>
              <a:rPr lang="en-US" dirty="0" smtClean="0">
                <a:solidFill>
                  <a:srgbClr val="AA2B1E"/>
                </a:solidFill>
              </a:rPr>
              <a:t>NEGATIVE</a:t>
            </a:r>
            <a:r>
              <a:rPr lang="en-US" dirty="0" smtClean="0"/>
              <a:t>) </a:t>
            </a:r>
            <a:r>
              <a:rPr lang="en-US" dirty="0"/>
              <a:t>electrons.</a:t>
            </a:r>
          </a:p>
          <a:p>
            <a:pPr lvl="0"/>
            <a:r>
              <a:rPr lang="en-US" dirty="0"/>
              <a:t>The </a:t>
            </a:r>
            <a:r>
              <a:rPr lang="en-US" dirty="0" smtClean="0">
                <a:solidFill>
                  <a:srgbClr val="AA2B1E"/>
                </a:solidFill>
              </a:rPr>
              <a:t>COMBINING CAPACITY </a:t>
            </a:r>
            <a:r>
              <a:rPr lang="en-US" dirty="0"/>
              <a:t>capacity refers to the number </a:t>
            </a:r>
            <a:r>
              <a:rPr lang="en-US" dirty="0" smtClean="0"/>
              <a:t>of </a:t>
            </a:r>
            <a:r>
              <a:rPr lang="en-US" dirty="0" smtClean="0">
                <a:solidFill>
                  <a:srgbClr val="AA2B1E"/>
                </a:solidFill>
              </a:rPr>
              <a:t>ELECTRONS</a:t>
            </a:r>
            <a:r>
              <a:rPr lang="en-US" dirty="0" smtClean="0"/>
              <a:t> </a:t>
            </a:r>
            <a:r>
              <a:rPr lang="en-US" dirty="0"/>
              <a:t>that an atom must lose, gain or share in order to become stable with a full outer shell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829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5023" y="629155"/>
            <a:ext cx="6965245" cy="1202485"/>
          </a:xfrm>
        </p:spPr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Ionic Compounds </a:t>
            </a:r>
            <a:endParaRPr lang="en-US" dirty="0">
              <a:solidFill>
                <a:srgbClr val="FF0000"/>
              </a:solidFill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5024" y="1772851"/>
            <a:ext cx="4249114" cy="3885101"/>
          </a:xfrm>
        </p:spPr>
        <p:txBody>
          <a:bodyPr>
            <a:noAutofit/>
          </a:bodyPr>
          <a:lstStyle/>
          <a:p>
            <a:pPr lvl="0"/>
            <a:r>
              <a:rPr lang="en-US" dirty="0" smtClean="0">
                <a:solidFill>
                  <a:srgbClr val="AA2B1E"/>
                </a:solidFill>
              </a:rPr>
              <a:t>CATIONS</a:t>
            </a:r>
            <a:r>
              <a:rPr lang="en-US" dirty="0" smtClean="0"/>
              <a:t> tend </a:t>
            </a:r>
            <a:r>
              <a:rPr lang="en-US" dirty="0"/>
              <a:t>to </a:t>
            </a:r>
            <a:r>
              <a:rPr lang="en-US" dirty="0" smtClean="0">
                <a:solidFill>
                  <a:srgbClr val="AA2B1E"/>
                </a:solidFill>
              </a:rPr>
              <a:t>LOSE</a:t>
            </a:r>
            <a:r>
              <a:rPr lang="en-US" dirty="0" smtClean="0"/>
              <a:t> </a:t>
            </a:r>
            <a:r>
              <a:rPr lang="en-US" dirty="0"/>
              <a:t>electrons and become positive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smtClean="0">
                <a:solidFill>
                  <a:srgbClr val="AA2B1E"/>
                </a:solidFill>
              </a:rPr>
              <a:t>ANIONS</a:t>
            </a:r>
            <a:r>
              <a:rPr lang="en-US" dirty="0" smtClean="0"/>
              <a:t> </a:t>
            </a:r>
            <a:r>
              <a:rPr lang="en-US" dirty="0"/>
              <a:t>tend to </a:t>
            </a:r>
            <a:r>
              <a:rPr lang="en-US" dirty="0" smtClean="0">
                <a:solidFill>
                  <a:srgbClr val="AA2B1E"/>
                </a:solidFill>
              </a:rPr>
              <a:t>GAIN</a:t>
            </a:r>
            <a:r>
              <a:rPr lang="en-US" dirty="0" smtClean="0"/>
              <a:t> </a:t>
            </a:r>
            <a:r>
              <a:rPr lang="en-US" dirty="0"/>
              <a:t>electrons and become negative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Always between a </a:t>
            </a:r>
            <a:r>
              <a:rPr lang="en-US" dirty="0" smtClean="0">
                <a:solidFill>
                  <a:srgbClr val="AA2B1E"/>
                </a:solidFill>
              </a:rPr>
              <a:t>METAL (CATION)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AA2B1E"/>
                </a:solidFill>
              </a:rPr>
              <a:t>NON-METAL (ANION). </a:t>
            </a:r>
            <a:endParaRPr lang="en-US" dirty="0">
              <a:solidFill>
                <a:srgbClr val="AA2B1E"/>
              </a:solidFill>
            </a:endParaRP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964" y="2309369"/>
            <a:ext cx="2964303" cy="28330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10811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596690"/>
            <a:ext cx="6965245" cy="1202485"/>
          </a:xfrm>
        </p:spPr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Types of Ionic Compounds </a:t>
            </a:r>
            <a:endParaRPr lang="en-US" dirty="0">
              <a:solidFill>
                <a:srgbClr val="FF0000"/>
              </a:solidFill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0664" y="1799175"/>
            <a:ext cx="7382739" cy="3548936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u="sng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Binary Compounds</a:t>
            </a:r>
            <a:r>
              <a:rPr lang="en-US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 </a:t>
            </a:r>
            <a:r>
              <a:rPr lang="en-US" dirty="0" smtClean="0">
                <a:latin typeface="Palatino Linotype"/>
                <a:cs typeface="Palatino Linotype"/>
              </a:rPr>
              <a:t>(Two elements):</a:t>
            </a:r>
          </a:p>
          <a:p>
            <a:pPr marL="708660" lvl="1" indent="-342900">
              <a:buFont typeface="+mj-lt"/>
              <a:buAutoNum type="alphaLcPeriod"/>
            </a:pPr>
            <a:r>
              <a:rPr lang="en-US" sz="2000" dirty="0" smtClean="0">
                <a:latin typeface="Palatino Linotype"/>
                <a:cs typeface="Palatino Linotype"/>
              </a:rPr>
              <a:t>Metal + Non metal (representative elements) </a:t>
            </a:r>
          </a:p>
          <a:p>
            <a:pPr marL="708660" lvl="1" indent="-342900">
              <a:buFont typeface="+mj-lt"/>
              <a:buAutoNum type="alphaLcPeriod"/>
            </a:pPr>
            <a:r>
              <a:rPr lang="en-US" sz="2000" dirty="0" smtClean="0">
                <a:latin typeface="Palatino Linotype"/>
                <a:cs typeface="Palatino Linotype"/>
              </a:rPr>
              <a:t>Polyvalence Compounds. </a:t>
            </a:r>
          </a:p>
          <a:p>
            <a:pPr marL="708660" lvl="1" indent="-342900">
              <a:buFont typeface="+mj-lt"/>
              <a:buAutoNum type="alphaLcPeriod"/>
            </a:pPr>
            <a:endParaRPr lang="en-US" sz="2000" dirty="0" smtClean="0">
              <a:latin typeface="Palatino Linotype"/>
              <a:cs typeface="Palatino Linotype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u="sng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Ternary Compounds</a:t>
            </a:r>
            <a:r>
              <a:rPr lang="en-US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 </a:t>
            </a:r>
            <a:r>
              <a:rPr lang="en-US" dirty="0" smtClean="0">
                <a:latin typeface="Palatino Linotype"/>
                <a:cs typeface="Palatino Linotype"/>
              </a:rPr>
              <a:t>(Three or more elements):</a:t>
            </a:r>
          </a:p>
          <a:p>
            <a:pPr marL="708660" lvl="1" indent="-342900">
              <a:buFont typeface="+mj-lt"/>
              <a:buAutoNum type="alphaLcPeriod"/>
            </a:pPr>
            <a:r>
              <a:rPr lang="en-US" sz="2000" dirty="0" smtClean="0">
                <a:latin typeface="Palatino Linotype"/>
                <a:cs typeface="Palatino Linotype"/>
              </a:rPr>
              <a:t>Polyatomic Compounds. </a:t>
            </a:r>
          </a:p>
          <a:p>
            <a:pPr marL="708660" lvl="1" indent="-342900">
              <a:buFont typeface="+mj-lt"/>
              <a:buAutoNum type="alphaLcPeriod"/>
            </a:pPr>
            <a:endParaRPr lang="en-US" sz="2000" dirty="0" smtClean="0">
              <a:latin typeface="Palatino Linotype"/>
              <a:cs typeface="Palatino Linotype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u="sng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Acids</a:t>
            </a:r>
            <a:r>
              <a:rPr lang="en-US" dirty="0" smtClean="0">
                <a:latin typeface="Palatino Linotype"/>
                <a:cs typeface="Palatino Linotype"/>
              </a:rPr>
              <a:t> (Contain two or more elements bonded to Hydrogen).</a:t>
            </a:r>
          </a:p>
          <a:p>
            <a:pPr marL="0" indent="0">
              <a:buNone/>
            </a:pPr>
            <a:r>
              <a:rPr lang="en-US" dirty="0">
                <a:latin typeface="Palatino Linotype"/>
                <a:cs typeface="Palatino Linotype"/>
              </a:rPr>
              <a:t> </a:t>
            </a:r>
            <a:r>
              <a:rPr lang="en-US" dirty="0" smtClean="0">
                <a:latin typeface="Palatino Linotype"/>
                <a:cs typeface="Palatino Linotype"/>
              </a:rPr>
              <a:t>    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62034" y="6386192"/>
            <a:ext cx="438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Palatino Linotype"/>
                <a:cs typeface="Palatino Linotype"/>
              </a:rPr>
              <a:t>* ADD TO GRAPHIC ORGANIZER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962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0073098"/>
              </p:ext>
            </p:extLst>
          </p:nvPr>
        </p:nvGraphicFramePr>
        <p:xfrm>
          <a:off x="395863" y="0"/>
          <a:ext cx="8214136" cy="6614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120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08630"/>
            <a:ext cx="6965245" cy="1202485"/>
          </a:xfrm>
        </p:spPr>
        <p:txBody>
          <a:bodyPr>
            <a:noAutofit/>
          </a:bodyPr>
          <a:lstStyle/>
          <a:p>
            <a:r>
              <a:rPr lang="en-US" b="1" dirty="0">
                <a:latin typeface="Marker Felt"/>
                <a:cs typeface="Marker Felt"/>
              </a:rPr>
              <a:t/>
            </a:r>
            <a:br>
              <a:rPr lang="en-US" b="1" dirty="0">
                <a:latin typeface="Marker Felt"/>
                <a:cs typeface="Marker Felt"/>
              </a:rPr>
            </a:br>
            <a:r>
              <a:rPr lang="en-US" dirty="0" smtClean="0">
                <a:latin typeface="Marker Felt"/>
                <a:cs typeface="Marker Felt"/>
              </a:rPr>
              <a:t>A. Metal + Non-Metal</a:t>
            </a:r>
            <a:br>
              <a:rPr lang="en-US" dirty="0" smtClean="0">
                <a:latin typeface="Marker Felt"/>
                <a:cs typeface="Marker Felt"/>
              </a:rPr>
            </a:b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5023" y="2219815"/>
            <a:ext cx="6965245" cy="38175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u="sng" dirty="0" smtClean="0">
                <a:latin typeface="Palatino Linotype"/>
                <a:cs typeface="Palatino Linotype"/>
              </a:rPr>
              <a:t>Nomenclature:</a:t>
            </a:r>
            <a:endParaRPr lang="en-US" b="1" u="sng" dirty="0">
              <a:latin typeface="Palatino Linotype"/>
              <a:cs typeface="Palatino Linotype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  <a:latin typeface="Palatino Linotype"/>
                <a:cs typeface="Palatino Linotype"/>
              </a:rPr>
              <a:t>Positive </a:t>
            </a:r>
            <a:r>
              <a:rPr lang="en-US" dirty="0">
                <a:solidFill>
                  <a:srgbClr val="000000"/>
                </a:solidFill>
                <a:latin typeface="Palatino Linotype"/>
                <a:cs typeface="Palatino Linotype"/>
              </a:rPr>
              <a:t>ion (cation) is written </a:t>
            </a:r>
            <a:r>
              <a:rPr lang="en-US" dirty="0" smtClean="0">
                <a:solidFill>
                  <a:srgbClr val="000000"/>
                </a:solidFill>
                <a:latin typeface="Palatino Linotype"/>
                <a:cs typeface="Palatino Linotype"/>
              </a:rPr>
              <a:t>first.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  <a:latin typeface="Palatino Linotype"/>
                <a:cs typeface="Palatino Linotype"/>
              </a:rPr>
              <a:t>Crisscross charges and balance </a:t>
            </a:r>
            <a:r>
              <a:rPr lang="en-US" dirty="0" smtClean="0">
                <a:solidFill>
                  <a:srgbClr val="000000"/>
                </a:solidFill>
                <a:latin typeface="Palatino Linotype"/>
                <a:cs typeface="Palatino Linotype"/>
                <a:sym typeface="Wingdings"/>
              </a:rPr>
              <a:t> </a:t>
            </a:r>
            <a:r>
              <a:rPr lang="en-US" dirty="0" smtClean="0">
                <a:solidFill>
                  <a:srgbClr val="000000"/>
                </a:solidFill>
                <a:latin typeface="Palatino Linotype"/>
                <a:cs typeface="Palatino Linotype"/>
              </a:rPr>
              <a:t>neutralize the compound.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  <a:latin typeface="Palatino Linotype"/>
                <a:cs typeface="Palatino Linotype"/>
              </a:rPr>
              <a:t>Add </a:t>
            </a:r>
            <a:r>
              <a:rPr lang="en-US" dirty="0">
                <a:solidFill>
                  <a:srgbClr val="000000"/>
                </a:solidFill>
                <a:latin typeface="Palatino Linotype"/>
                <a:cs typeface="Palatino Linotype"/>
              </a:rPr>
              <a:t>ending “-ide” to non-</a:t>
            </a:r>
            <a:r>
              <a:rPr lang="en-US" dirty="0" smtClean="0">
                <a:solidFill>
                  <a:srgbClr val="000000"/>
                </a:solidFill>
                <a:latin typeface="Palatino Linotype"/>
                <a:cs typeface="Palatino Linotype"/>
              </a:rPr>
              <a:t>metal (anion).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  <a:latin typeface="Palatino Linotype"/>
                <a:cs typeface="Palatino Linotype"/>
              </a:rPr>
              <a:t>No prefixes.</a:t>
            </a:r>
          </a:p>
          <a:p>
            <a:pPr marL="0" indent="0">
              <a:buNone/>
            </a:pPr>
            <a:endParaRPr lang="en-US" b="1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           </a:t>
            </a: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559096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3" y="764968"/>
            <a:ext cx="7315121" cy="70336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Marker Felt"/>
                <a:cs typeface="Marker Felt"/>
              </a:rPr>
              <a:t>Ex. Sodium and Chlorine</a:t>
            </a:r>
            <a:endParaRPr lang="en-US" sz="3200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5024" y="1693333"/>
            <a:ext cx="6965244" cy="4029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Symbols =  Na and </a:t>
            </a:r>
            <a:r>
              <a:rPr lang="en-US" dirty="0" err="1" smtClean="0">
                <a:latin typeface="Palatino Linotype"/>
                <a:cs typeface="Palatino Linotype"/>
              </a:rPr>
              <a:t>Cl</a:t>
            </a: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Charges =  </a:t>
            </a:r>
            <a:r>
              <a:rPr lang="en-US" dirty="0">
                <a:latin typeface="Palatino Linotype"/>
                <a:cs typeface="Palatino Linotype"/>
                <a:sym typeface="Wingdings"/>
              </a:rPr>
              <a:t>Na</a:t>
            </a:r>
            <a:r>
              <a:rPr lang="en-US" baseline="30000" dirty="0">
                <a:latin typeface="Palatino Linotype"/>
                <a:cs typeface="Palatino Linotype"/>
                <a:sym typeface="Wingdings"/>
              </a:rPr>
              <a:t>+1 </a:t>
            </a:r>
            <a:r>
              <a:rPr lang="en-US" dirty="0" smtClean="0">
                <a:latin typeface="Palatino Linotype"/>
                <a:cs typeface="Palatino Linotype"/>
                <a:sym typeface="Wingdings"/>
              </a:rPr>
              <a:t> and  </a:t>
            </a:r>
            <a:r>
              <a:rPr lang="en-US" dirty="0">
                <a:latin typeface="Palatino Linotype"/>
                <a:cs typeface="Palatino Linotype"/>
                <a:sym typeface="Wingdings"/>
              </a:rPr>
              <a:t>Cl</a:t>
            </a:r>
            <a:r>
              <a:rPr lang="en-US" baseline="30000" dirty="0">
                <a:latin typeface="Palatino Linotype"/>
                <a:cs typeface="Palatino Linotype"/>
                <a:sym typeface="Wingdings"/>
              </a:rPr>
              <a:t>-</a:t>
            </a:r>
            <a:r>
              <a:rPr lang="en-US" baseline="30000" dirty="0" smtClean="0">
                <a:latin typeface="Palatino Linotype"/>
                <a:cs typeface="Palatino Linotype"/>
                <a:sym typeface="Wingdings"/>
              </a:rPr>
              <a:t>1 </a:t>
            </a:r>
            <a:r>
              <a:rPr lang="en-US" dirty="0" smtClean="0">
                <a:latin typeface="Palatino Linotype"/>
                <a:cs typeface="Palatino Linotype"/>
                <a:sym typeface="Wingdings"/>
              </a:rPr>
              <a:t>  </a:t>
            </a:r>
            <a:r>
              <a:rPr lang="en-US" dirty="0" smtClean="0">
                <a:latin typeface="Palatino Linotype"/>
                <a:cs typeface="Palatino Linotype"/>
              </a:rPr>
              <a:t>(+) and (-)  </a:t>
            </a: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Crisscross the charges =   Na</a:t>
            </a:r>
            <a:r>
              <a:rPr lang="en-US" baseline="-25000" dirty="0" smtClean="0">
                <a:latin typeface="Palatino Linotype"/>
                <a:cs typeface="Palatino Linotype"/>
              </a:rPr>
              <a:t>1</a:t>
            </a:r>
            <a:r>
              <a:rPr lang="en-US" dirty="0" smtClean="0">
                <a:latin typeface="Palatino Linotype"/>
                <a:cs typeface="Palatino Linotype"/>
              </a:rPr>
              <a:t>Cl</a:t>
            </a:r>
            <a:r>
              <a:rPr lang="en-US" baseline="-25000" dirty="0" smtClean="0">
                <a:latin typeface="Palatino Linotype"/>
                <a:cs typeface="Palatino Linotype"/>
              </a:rPr>
              <a:t>1</a:t>
            </a:r>
            <a:r>
              <a:rPr lang="en-US" dirty="0" smtClean="0">
                <a:latin typeface="Palatino Linotype"/>
                <a:cs typeface="Palatino Linotype"/>
              </a:rPr>
              <a:t> = </a:t>
            </a:r>
            <a:r>
              <a:rPr lang="en-US" dirty="0" err="1" smtClean="0">
                <a:latin typeface="Palatino Linotype"/>
                <a:cs typeface="Palatino Linotype"/>
              </a:rPr>
              <a:t>NaCl</a:t>
            </a:r>
            <a:r>
              <a:rPr lang="en-US" dirty="0" smtClean="0">
                <a:latin typeface="Palatino Linotype"/>
                <a:cs typeface="Palatino Linotype"/>
              </a:rPr>
              <a:t> </a:t>
            </a: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sz="1600" dirty="0">
                <a:latin typeface="Palatino Linotype"/>
                <a:cs typeface="Palatino Linotype"/>
              </a:rPr>
              <a:t>*</a:t>
            </a:r>
            <a:r>
              <a:rPr lang="en-US" sz="1600" dirty="0" smtClean="0">
                <a:latin typeface="Palatino Linotype"/>
                <a:cs typeface="Palatino Linotype"/>
              </a:rPr>
              <a:t>Reduce when possible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Chemical Name:</a:t>
            </a:r>
            <a:r>
              <a:rPr lang="en-US" dirty="0" smtClean="0">
                <a:latin typeface="Palatino Linotype"/>
                <a:cs typeface="Palatino Linotype"/>
              </a:rPr>
              <a:t> Sodium Chlor</a:t>
            </a:r>
            <a:r>
              <a:rPr lang="en-US" u="sng" dirty="0" smtClean="0">
                <a:latin typeface="Palatino Linotype"/>
                <a:cs typeface="Palatino Linotype"/>
              </a:rPr>
              <a:t>ide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Chemical Formula:</a:t>
            </a:r>
            <a:r>
              <a:rPr lang="en-US" dirty="0" smtClean="0">
                <a:latin typeface="Palatino Linotype"/>
                <a:cs typeface="Palatino Linotype"/>
              </a:rPr>
              <a:t> </a:t>
            </a:r>
            <a:r>
              <a:rPr lang="en-US" dirty="0" err="1" smtClean="0">
                <a:latin typeface="Palatino Linotype"/>
                <a:cs typeface="Palatino Linotype"/>
              </a:rPr>
              <a:t>NaCl</a:t>
            </a:r>
            <a:endParaRPr lang="en-US" dirty="0">
              <a:latin typeface="Palatino Linotype"/>
              <a:cs typeface="Palatino Linotype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0286" y="6331053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*Add examples in notes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716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941"/>
            <a:ext cx="7257297" cy="1202485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Marker Felt"/>
                <a:cs typeface="Marker Felt"/>
              </a:rPr>
              <a:t>B. Polyvalence Compounds</a:t>
            </a:r>
            <a:endParaRPr lang="en-US" sz="3600" dirty="0">
              <a:solidFill>
                <a:srgbClr val="AA2B1E"/>
              </a:solidFill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5023" y="2020426"/>
            <a:ext cx="7131755" cy="3603812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§"/>
            </a:pPr>
            <a:r>
              <a:rPr lang="en-US" dirty="0" smtClean="0">
                <a:latin typeface="Palatino Linotype"/>
                <a:cs typeface="Palatino Linotype"/>
              </a:rPr>
              <a:t>Transition metals with multiple charges (Cations)</a:t>
            </a:r>
          </a:p>
          <a:p>
            <a:pPr lvl="1">
              <a:buFont typeface="Wingdings" charset="2"/>
              <a:buChar char="§"/>
            </a:pPr>
            <a:r>
              <a:rPr lang="en-US" sz="2400" dirty="0" smtClean="0">
                <a:solidFill>
                  <a:srgbClr val="000090"/>
                </a:solidFill>
                <a:latin typeface="Palatino Linotype"/>
                <a:cs typeface="Palatino Linotype"/>
              </a:rPr>
              <a:t>Examples: Cu</a:t>
            </a:r>
            <a:r>
              <a:rPr lang="en-US" sz="2400" baseline="30000" dirty="0" smtClean="0">
                <a:solidFill>
                  <a:srgbClr val="000090"/>
                </a:solidFill>
                <a:latin typeface="Palatino Linotype"/>
                <a:cs typeface="Palatino Linotype"/>
              </a:rPr>
              <a:t>+1</a:t>
            </a:r>
            <a:r>
              <a:rPr lang="en-US" sz="2400" dirty="0" smtClean="0">
                <a:solidFill>
                  <a:srgbClr val="000090"/>
                </a:solidFill>
                <a:latin typeface="Palatino Linotype"/>
                <a:cs typeface="Palatino Linotype"/>
              </a:rPr>
              <a:t> and Cu</a:t>
            </a:r>
            <a:r>
              <a:rPr lang="en-US" sz="2400" baseline="30000" dirty="0" smtClean="0">
                <a:solidFill>
                  <a:srgbClr val="000090"/>
                </a:solidFill>
                <a:latin typeface="Palatino Linotype"/>
                <a:cs typeface="Palatino Linotype"/>
              </a:rPr>
              <a:t>+2</a:t>
            </a:r>
          </a:p>
          <a:p>
            <a:pPr>
              <a:buFont typeface="Wingdings" charset="2"/>
              <a:buChar char="§"/>
            </a:pPr>
            <a:r>
              <a:rPr lang="en-US" dirty="0" smtClean="0">
                <a:latin typeface="Palatino Linotype"/>
                <a:cs typeface="Palatino Linotype"/>
              </a:rPr>
              <a:t>Roman Numerals in parenthesis indicate the oxidation number used.</a:t>
            </a:r>
          </a:p>
          <a:p>
            <a:pPr lvl="1">
              <a:buFont typeface="Wingdings" charset="2"/>
              <a:buChar char="§"/>
            </a:pPr>
            <a:r>
              <a:rPr lang="en-US" sz="2400" dirty="0" smtClean="0">
                <a:solidFill>
                  <a:srgbClr val="000090"/>
                </a:solidFill>
                <a:latin typeface="Palatino Linotype"/>
                <a:cs typeface="Palatino Linotype"/>
              </a:rPr>
              <a:t>Example: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90"/>
                </a:solidFill>
                <a:latin typeface="Palatino Linotype"/>
                <a:cs typeface="Palatino Linotype"/>
              </a:rPr>
              <a:t>             Cu</a:t>
            </a:r>
            <a:r>
              <a:rPr lang="en-US" baseline="30000" dirty="0" smtClean="0">
                <a:solidFill>
                  <a:srgbClr val="000090"/>
                </a:solidFill>
                <a:latin typeface="Palatino Linotype"/>
                <a:cs typeface="Palatino Linotype"/>
              </a:rPr>
              <a:t>+1=</a:t>
            </a:r>
            <a:r>
              <a:rPr lang="en-US" dirty="0" smtClean="0">
                <a:solidFill>
                  <a:srgbClr val="000090"/>
                </a:solidFill>
                <a:latin typeface="Palatino Linotype"/>
                <a:cs typeface="Palatino Linotype"/>
              </a:rPr>
              <a:t> Copper (I)</a:t>
            </a:r>
          </a:p>
          <a:p>
            <a:pPr marL="0" indent="0">
              <a:buNone/>
            </a:pPr>
            <a:r>
              <a:rPr lang="en-US" dirty="0">
                <a:solidFill>
                  <a:srgbClr val="000090"/>
                </a:solidFill>
                <a:latin typeface="Palatino Linotype"/>
                <a:cs typeface="Palatino Linotype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Palatino Linotype"/>
                <a:cs typeface="Palatino Linotype"/>
              </a:rPr>
              <a:t>            Cu</a:t>
            </a:r>
            <a:r>
              <a:rPr lang="en-US" baseline="30000" dirty="0" smtClean="0">
                <a:solidFill>
                  <a:srgbClr val="000090"/>
                </a:solidFill>
                <a:latin typeface="Palatino Linotype"/>
                <a:cs typeface="Palatino Linotype"/>
              </a:rPr>
              <a:t>+2=</a:t>
            </a:r>
            <a:r>
              <a:rPr lang="en-US" dirty="0" smtClean="0">
                <a:solidFill>
                  <a:srgbClr val="000090"/>
                </a:solidFill>
                <a:latin typeface="Palatino Linotype"/>
                <a:cs typeface="Palatino Linotype"/>
              </a:rPr>
              <a:t> Copper (II)</a:t>
            </a:r>
          </a:p>
          <a:p>
            <a:pPr marL="0" indent="0">
              <a:buNone/>
            </a:pPr>
            <a:endParaRPr lang="en-US" dirty="0">
              <a:solidFill>
                <a:srgbClr val="000090"/>
              </a:solidFill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>
                <a:latin typeface="Palatino Linotype"/>
                <a:cs typeface="Palatino Linotype"/>
              </a:rPr>
              <a:t>*</a:t>
            </a:r>
            <a:r>
              <a:rPr lang="en-US" dirty="0" smtClean="0">
                <a:latin typeface="Palatino Linotype"/>
                <a:cs typeface="Palatino Linotype"/>
              </a:rPr>
              <a:t>Use same rules as before!</a:t>
            </a: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     </a:t>
            </a:r>
          </a:p>
          <a:p>
            <a:pPr marL="0" indent="0">
              <a:buNone/>
            </a:pPr>
            <a:r>
              <a:rPr lang="en-US" dirty="0">
                <a:latin typeface="Palatino Linotype"/>
                <a:cs typeface="Palatino Linotype"/>
              </a:rPr>
              <a:t> </a:t>
            </a:r>
            <a:r>
              <a:rPr lang="en-US" dirty="0" smtClean="0">
                <a:latin typeface="Palatino Linotype"/>
                <a:cs typeface="Palatino Linotype"/>
              </a:rPr>
              <a:t>   </a:t>
            </a:r>
            <a:endParaRPr lang="en-US" dirty="0">
              <a:latin typeface="Palatino Linotype"/>
              <a:cs typeface="Palatino Linotype"/>
            </a:endParaRPr>
          </a:p>
        </p:txBody>
      </p:sp>
      <p:pic>
        <p:nvPicPr>
          <p:cNvPr id="4" name="Picture 3" descr="A5000245-Copper_oxides-SP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444" y="3822332"/>
            <a:ext cx="3093890" cy="2818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03633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Marker Felt"/>
                <a:cs typeface="Marker Felt"/>
              </a:rPr>
              <a:t>Ex. </a:t>
            </a:r>
            <a:r>
              <a:rPr lang="en-US" sz="3200" dirty="0" smtClean="0">
                <a:solidFill>
                  <a:srgbClr val="000000"/>
                </a:solidFill>
                <a:latin typeface="Marker Felt"/>
                <a:cs typeface="Marker Felt"/>
              </a:rPr>
              <a:t>Copper (I) and Oxygen</a:t>
            </a:r>
            <a:endParaRPr lang="en-US" sz="3200" dirty="0">
              <a:solidFill>
                <a:srgbClr val="000000"/>
              </a:solidFill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897269"/>
            <a:ext cx="6196405" cy="382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Symbols:  Cu  and  O</a:t>
            </a: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Charges:  </a:t>
            </a:r>
            <a:r>
              <a:rPr lang="en-US" dirty="0">
                <a:latin typeface="Palatino Linotype"/>
                <a:cs typeface="Palatino Linotype"/>
                <a:sym typeface="Wingdings"/>
              </a:rPr>
              <a:t>Cu</a:t>
            </a:r>
            <a:r>
              <a:rPr lang="en-US" baseline="30000" dirty="0">
                <a:latin typeface="Palatino Linotype"/>
                <a:cs typeface="Palatino Linotype"/>
                <a:sym typeface="Wingdings"/>
              </a:rPr>
              <a:t>+1  </a:t>
            </a:r>
            <a:r>
              <a:rPr lang="en-US" dirty="0" smtClean="0">
                <a:latin typeface="Palatino Linotype"/>
                <a:cs typeface="Palatino Linotype"/>
                <a:sym typeface="Wingdings"/>
              </a:rPr>
              <a:t>and  </a:t>
            </a:r>
            <a:r>
              <a:rPr lang="en-US" dirty="0">
                <a:latin typeface="Palatino Linotype"/>
                <a:cs typeface="Palatino Linotype"/>
                <a:sym typeface="Wingdings"/>
              </a:rPr>
              <a:t>O</a:t>
            </a:r>
            <a:r>
              <a:rPr lang="en-US" baseline="30000" dirty="0">
                <a:latin typeface="Palatino Linotype"/>
                <a:cs typeface="Palatino Linotype"/>
                <a:sym typeface="Wingdings"/>
              </a:rPr>
              <a:t>-</a:t>
            </a:r>
            <a:r>
              <a:rPr lang="en-US" baseline="30000" dirty="0" smtClean="0">
                <a:latin typeface="Palatino Linotype"/>
                <a:cs typeface="Palatino Linotype"/>
                <a:sym typeface="Wingdings"/>
              </a:rPr>
              <a:t>2</a:t>
            </a:r>
            <a:r>
              <a:rPr lang="en-US" dirty="0" smtClean="0">
                <a:latin typeface="Palatino Linotype"/>
                <a:cs typeface="Palatino Linotype"/>
                <a:sym typeface="Wingdings"/>
              </a:rPr>
              <a:t>  </a:t>
            </a:r>
            <a:r>
              <a:rPr lang="en-US" dirty="0" smtClean="0">
                <a:latin typeface="Palatino Linotype"/>
                <a:cs typeface="Palatino Linotype"/>
              </a:rPr>
              <a:t>(</a:t>
            </a:r>
            <a:r>
              <a:rPr lang="en-US" dirty="0">
                <a:latin typeface="Palatino Linotype"/>
                <a:cs typeface="Palatino Linotype"/>
              </a:rPr>
              <a:t>+)  </a:t>
            </a:r>
            <a:r>
              <a:rPr lang="en-US" dirty="0" smtClean="0">
                <a:latin typeface="Palatino Linotype"/>
                <a:cs typeface="Palatino Linotype"/>
              </a:rPr>
              <a:t>(-2) </a:t>
            </a:r>
            <a:endParaRPr lang="en-US" dirty="0" smtClean="0">
              <a:latin typeface="Palatino Linotype"/>
              <a:cs typeface="Palatino Linotype"/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Crisscross:  Cu</a:t>
            </a:r>
            <a:r>
              <a:rPr lang="en-US" baseline="-25000" dirty="0" smtClean="0">
                <a:latin typeface="Palatino Linotype"/>
                <a:cs typeface="Palatino Linotype"/>
              </a:rPr>
              <a:t>2</a:t>
            </a:r>
            <a:r>
              <a:rPr lang="en-US" dirty="0" smtClean="0">
                <a:latin typeface="Palatino Linotype"/>
                <a:cs typeface="Palatino Linotype"/>
              </a:rPr>
              <a:t>O</a:t>
            </a:r>
            <a:r>
              <a:rPr lang="en-US" baseline="-25000" dirty="0" smtClean="0">
                <a:latin typeface="Palatino Linotype"/>
                <a:cs typeface="Palatino Linotype"/>
              </a:rPr>
              <a:t>1</a:t>
            </a:r>
            <a:r>
              <a:rPr lang="en-US" dirty="0" smtClean="0">
                <a:latin typeface="Palatino Linotype"/>
                <a:cs typeface="Palatino Linotype"/>
              </a:rPr>
              <a:t>  </a:t>
            </a:r>
            <a:r>
              <a:rPr lang="en-US" dirty="0">
                <a:latin typeface="Palatino Linotype"/>
                <a:cs typeface="Palatino Linotype"/>
              </a:rPr>
              <a:t>= </a:t>
            </a:r>
            <a:r>
              <a:rPr lang="en-US" dirty="0" smtClean="0">
                <a:latin typeface="Palatino Linotype"/>
                <a:cs typeface="Palatino Linotype"/>
              </a:rPr>
              <a:t>Cu</a:t>
            </a:r>
            <a:r>
              <a:rPr lang="en-US" baseline="-25000" dirty="0" smtClean="0">
                <a:latin typeface="Palatino Linotype"/>
                <a:cs typeface="Palatino Linotype"/>
              </a:rPr>
              <a:t>2</a:t>
            </a:r>
            <a:r>
              <a:rPr lang="en-US" dirty="0" smtClean="0">
                <a:latin typeface="Palatino Linotype"/>
                <a:cs typeface="Palatino Linotype"/>
              </a:rPr>
              <a:t>O </a:t>
            </a: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sz="1600" dirty="0">
                <a:latin typeface="Palatino Linotype"/>
                <a:cs typeface="Palatino Linotype"/>
              </a:rPr>
              <a:t>*</a:t>
            </a:r>
            <a:r>
              <a:rPr lang="en-US" sz="1600" dirty="0" smtClean="0">
                <a:latin typeface="Palatino Linotype"/>
                <a:cs typeface="Palatino Linotype"/>
              </a:rPr>
              <a:t>Simplify </a:t>
            </a:r>
            <a:r>
              <a:rPr lang="en-US" sz="1600" dirty="0">
                <a:latin typeface="Palatino Linotype"/>
                <a:cs typeface="Palatino Linotype"/>
              </a:rPr>
              <a:t>when </a:t>
            </a:r>
            <a:r>
              <a:rPr lang="en-US" sz="1600" dirty="0" smtClean="0">
                <a:latin typeface="Palatino Linotype"/>
                <a:cs typeface="Palatino Linotype"/>
              </a:rPr>
              <a:t>possible</a:t>
            </a:r>
            <a:endParaRPr lang="en-US" sz="1600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>
                <a:latin typeface="Palatino Linotype"/>
                <a:cs typeface="Palatino Linotype"/>
              </a:rPr>
              <a:t>          </a:t>
            </a: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Chemical Name: </a:t>
            </a:r>
            <a:r>
              <a:rPr lang="en-US" dirty="0" smtClean="0">
                <a:latin typeface="Palatino Linotype"/>
                <a:cs typeface="Palatino Linotype"/>
              </a:rPr>
              <a:t>Copper (I) Ox</a:t>
            </a:r>
            <a:r>
              <a:rPr lang="en-US" u="sng" dirty="0" smtClean="0">
                <a:latin typeface="Palatino Linotype"/>
                <a:cs typeface="Palatino Linotype"/>
              </a:rPr>
              <a:t>ide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Chemical Formula: </a:t>
            </a:r>
            <a:r>
              <a:rPr lang="en-US" dirty="0">
                <a:latin typeface="Palatino Linotype"/>
                <a:cs typeface="Palatino Linotype"/>
              </a:rPr>
              <a:t>Cu</a:t>
            </a:r>
            <a:r>
              <a:rPr lang="en-US" baseline="-25000" dirty="0">
                <a:latin typeface="Palatino Linotype"/>
                <a:cs typeface="Palatino Linotype"/>
              </a:rPr>
              <a:t>2</a:t>
            </a:r>
            <a:r>
              <a:rPr lang="en-US" dirty="0">
                <a:latin typeface="Palatino Linotype"/>
                <a:cs typeface="Palatino Linotype"/>
              </a:rPr>
              <a:t>O </a:t>
            </a:r>
          </a:p>
          <a:p>
            <a:pPr marL="0" indent="0">
              <a:buNone/>
            </a:pPr>
            <a:endParaRPr lang="en-US" u="sng" dirty="0">
              <a:latin typeface="Palatino Linotype"/>
              <a:cs typeface="Palatino Linotype"/>
            </a:endParaRPr>
          </a:p>
        </p:txBody>
      </p:sp>
      <p:pic>
        <p:nvPicPr>
          <p:cNvPr id="8" name="Picture 7" descr="10707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114" y="5111650"/>
            <a:ext cx="3031468" cy="1422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1811952" y="5111650"/>
            <a:ext cx="1846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       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5849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591804"/>
            <a:ext cx="6965245" cy="120248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More Examples: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5023" y="1980677"/>
            <a:ext cx="696524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Palatino Linotype"/>
                <a:cs typeface="Palatino Linotype"/>
              </a:rPr>
              <a:t>Manganese (IV) Oxide: </a:t>
            </a:r>
            <a:r>
              <a:rPr lang="en-US" sz="2400" b="1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Mn</a:t>
            </a:r>
            <a:r>
              <a:rPr lang="en-US" sz="2400" b="1" baseline="30000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+4</a:t>
            </a:r>
            <a:r>
              <a:rPr lang="en-US" sz="2400" b="1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 + O</a:t>
            </a:r>
            <a:r>
              <a:rPr lang="en-US" sz="2400" b="1" baseline="30000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2-</a:t>
            </a:r>
            <a:r>
              <a:rPr lang="en-US" sz="2400" b="1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 </a:t>
            </a:r>
            <a:r>
              <a:rPr lang="en-US" sz="2400" b="1" dirty="0" smtClean="0">
                <a:solidFill>
                  <a:srgbClr val="AA2B1E"/>
                </a:solidFill>
                <a:latin typeface="Palatino Linotype"/>
                <a:cs typeface="Palatino Linotype"/>
                <a:sym typeface="Wingdings"/>
              </a:rPr>
              <a:t>--&gt; MnO</a:t>
            </a:r>
            <a:r>
              <a:rPr lang="en-US" sz="2400" b="1" baseline="-25000" dirty="0" smtClean="0">
                <a:solidFill>
                  <a:srgbClr val="AA2B1E"/>
                </a:solidFill>
                <a:latin typeface="Palatino Linotype"/>
                <a:cs typeface="Palatino Linotype"/>
                <a:sym typeface="Wingdings"/>
              </a:rPr>
              <a:t>2</a:t>
            </a:r>
            <a:endParaRPr lang="en-US" sz="2400" b="1" dirty="0">
              <a:solidFill>
                <a:srgbClr val="AA2B1E"/>
              </a:solidFill>
              <a:latin typeface="Palatino Linotype"/>
              <a:cs typeface="Palatino Linotype"/>
              <a:sym typeface="Wingdings"/>
            </a:endParaRPr>
          </a:p>
          <a:p>
            <a:endParaRPr lang="en-US" sz="2400" b="1" dirty="0">
              <a:latin typeface="Palatino Linotype"/>
              <a:cs typeface="Palatino Linotype"/>
              <a:sym typeface="Wingdings"/>
            </a:endParaRPr>
          </a:p>
          <a:p>
            <a:r>
              <a:rPr lang="en-US" sz="2400" b="1" dirty="0" smtClean="0">
                <a:latin typeface="Palatino Linotype"/>
                <a:cs typeface="Palatino Linotype"/>
                <a:sym typeface="Wingdings"/>
              </a:rPr>
              <a:t>Iron (II) Chloride: </a:t>
            </a:r>
            <a:r>
              <a:rPr lang="en-US" sz="2400" b="1" dirty="0" smtClean="0">
                <a:solidFill>
                  <a:srgbClr val="AA2B1E"/>
                </a:solidFill>
                <a:latin typeface="Palatino Linotype"/>
                <a:cs typeface="Palatino Linotype"/>
                <a:sym typeface="Wingdings"/>
              </a:rPr>
              <a:t>Fe</a:t>
            </a:r>
            <a:r>
              <a:rPr lang="en-US" sz="2400" b="1" baseline="30000" dirty="0" smtClean="0">
                <a:solidFill>
                  <a:srgbClr val="AA2B1E"/>
                </a:solidFill>
                <a:latin typeface="Palatino Linotype"/>
                <a:cs typeface="Palatino Linotype"/>
                <a:sym typeface="Wingdings"/>
              </a:rPr>
              <a:t>+2</a:t>
            </a:r>
            <a:r>
              <a:rPr lang="en-US" sz="2400" b="1" dirty="0" smtClean="0">
                <a:solidFill>
                  <a:srgbClr val="AA2B1E"/>
                </a:solidFill>
                <a:latin typeface="Palatino Linotype"/>
                <a:cs typeface="Palatino Linotype"/>
                <a:sym typeface="Wingdings"/>
              </a:rPr>
              <a:t> Cl</a:t>
            </a:r>
            <a:r>
              <a:rPr lang="en-US" sz="2400" b="1" baseline="30000" dirty="0" smtClean="0">
                <a:solidFill>
                  <a:srgbClr val="AA2B1E"/>
                </a:solidFill>
                <a:latin typeface="Palatino Linotype"/>
                <a:cs typeface="Palatino Linotype"/>
                <a:sym typeface="Wingdings"/>
              </a:rPr>
              <a:t>-1  </a:t>
            </a:r>
          </a:p>
          <a:p>
            <a:endParaRPr lang="en-US" sz="2400" b="1" baseline="30000" dirty="0" smtClean="0">
              <a:solidFill>
                <a:srgbClr val="FF0000"/>
              </a:solidFill>
              <a:latin typeface="Palatino Linotype"/>
              <a:cs typeface="Palatino Linotype"/>
              <a:sym typeface="Wingdings"/>
            </a:endParaRPr>
          </a:p>
          <a:p>
            <a:endParaRPr lang="en-US" sz="2400" b="1" baseline="30000" dirty="0">
              <a:solidFill>
                <a:srgbClr val="FF0000"/>
              </a:solidFill>
              <a:latin typeface="Palatino Linotype"/>
              <a:cs typeface="Palatino Linotype"/>
              <a:sym typeface="Wingdings"/>
            </a:endParaRPr>
          </a:p>
          <a:p>
            <a:r>
              <a:rPr lang="en-US" sz="2400" b="1" dirty="0" smtClean="0">
                <a:latin typeface="Palatino Linotype"/>
                <a:cs typeface="Palatino Linotype"/>
                <a:sym typeface="Wingdings"/>
              </a:rPr>
              <a:t>Iron (III) Sulfide:</a:t>
            </a:r>
          </a:p>
          <a:p>
            <a:endParaRPr lang="en-US" sz="2400" b="1" dirty="0">
              <a:latin typeface="Palatino Linotype"/>
              <a:cs typeface="Palatino Linotype"/>
              <a:sym typeface="Wingdings"/>
            </a:endParaRPr>
          </a:p>
          <a:p>
            <a:endParaRPr lang="en-US" sz="2400" b="1" dirty="0">
              <a:latin typeface="Palatino Linotype"/>
              <a:cs typeface="Palatino Linotype"/>
            </a:endParaRPr>
          </a:p>
          <a:p>
            <a:r>
              <a:rPr lang="en-US" sz="2400" b="1" i="1" dirty="0" smtClean="0">
                <a:solidFill>
                  <a:schemeClr val="tx2"/>
                </a:solidFill>
                <a:latin typeface="Palatino Linotype"/>
                <a:cs typeface="Palatino Linotype"/>
              </a:rPr>
              <a:t>*Remember: Simplify to simplest terms when possible. (See example 1)</a:t>
            </a:r>
            <a:endParaRPr lang="en-US" sz="2400" b="1" i="1" dirty="0">
              <a:solidFill>
                <a:schemeClr val="tx2"/>
              </a:solidFill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282015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Summary</a:t>
            </a: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4" name="Content Placeholder 3" descr="averillfwk-fig02_01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795" b="-17795"/>
          <a:stretch>
            <a:fillRect/>
          </a:stretch>
        </p:blipFill>
        <p:spPr>
          <a:xfrm>
            <a:off x="141112" y="1507912"/>
            <a:ext cx="8805332" cy="4408929"/>
          </a:xfrm>
        </p:spPr>
      </p:pic>
      <p:sp>
        <p:nvSpPr>
          <p:cNvPr id="7" name="TextBox 6"/>
          <p:cNvSpPr txBox="1"/>
          <p:nvPr/>
        </p:nvSpPr>
        <p:spPr>
          <a:xfrm>
            <a:off x="2837658" y="587996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979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549255"/>
            <a:ext cx="6965245" cy="120248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What Did We Learn?</a:t>
            </a:r>
            <a:endParaRPr lang="en-US" dirty="0">
              <a:solidFill>
                <a:srgbClr val="FF0000"/>
              </a:solidFill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5023" y="1751739"/>
            <a:ext cx="7150227" cy="427668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b="1" dirty="0" smtClean="0">
                <a:latin typeface="Palatino Linotype"/>
                <a:cs typeface="Palatino Linotype"/>
              </a:rPr>
              <a:t>Describe</a:t>
            </a:r>
            <a:r>
              <a:rPr lang="en-US" sz="2800" dirty="0" smtClean="0">
                <a:latin typeface="Palatino Linotype"/>
                <a:cs typeface="Palatino Linotype"/>
              </a:rPr>
              <a:t> how a compound differs from its component elements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 smtClean="0">
              <a:latin typeface="Palatino Linotype"/>
              <a:cs typeface="Palatino Linotype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b="1" dirty="0" smtClean="0">
                <a:latin typeface="Palatino Linotype"/>
                <a:cs typeface="Palatino Linotype"/>
              </a:rPr>
              <a:t>Explain</a:t>
            </a:r>
            <a:r>
              <a:rPr lang="en-US" sz="2800" dirty="0" smtClean="0">
                <a:latin typeface="Palatino Linotype"/>
                <a:cs typeface="Palatino Linotype"/>
              </a:rPr>
              <a:t> what a chemical formula represents</a:t>
            </a:r>
          </a:p>
          <a:p>
            <a:pPr marL="0" indent="0">
              <a:buNone/>
            </a:pPr>
            <a:endParaRPr lang="en-US" sz="2800" dirty="0" smtClean="0">
              <a:latin typeface="Palatino Linotype"/>
              <a:cs typeface="Palatino Linotype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b="1" dirty="0" smtClean="0">
                <a:latin typeface="Palatino Linotype"/>
                <a:cs typeface="Palatino Linotype"/>
              </a:rPr>
              <a:t>State</a:t>
            </a:r>
            <a:r>
              <a:rPr lang="en-US" sz="2800" dirty="0" smtClean="0">
                <a:latin typeface="Palatino Linotype"/>
                <a:cs typeface="Palatino Linotype"/>
              </a:rPr>
              <a:t> a reason why chemical bonding occurs</a:t>
            </a:r>
            <a:endParaRPr lang="en-US" sz="2800" b="1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3059866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Big Idea!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713" y="1994910"/>
            <a:ext cx="7537872" cy="36038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 smtClean="0">
                <a:latin typeface="Palatino Linotype"/>
                <a:cs typeface="Palatino Linotype"/>
              </a:rPr>
              <a:t>Just over 110 elements combine with </a:t>
            </a:r>
            <a:r>
              <a:rPr lang="en-US" sz="3200" u="sng" dirty="0" smtClean="0">
                <a:latin typeface="Palatino Linotype"/>
                <a:cs typeface="Palatino Linotype"/>
              </a:rPr>
              <a:t>chemical bonds</a:t>
            </a:r>
            <a:r>
              <a:rPr lang="en-US" sz="3200" dirty="0" smtClean="0">
                <a:latin typeface="Palatino Linotype"/>
                <a:cs typeface="Palatino Linotype"/>
              </a:rPr>
              <a:t> to form a nearly infinite number of </a:t>
            </a:r>
            <a:r>
              <a:rPr lang="en-US" sz="3200" u="sng" dirty="0" smtClean="0">
                <a:latin typeface="Palatino Linotype"/>
                <a:cs typeface="Palatino Linotype"/>
              </a:rPr>
              <a:t>compounds</a:t>
            </a:r>
            <a:r>
              <a:rPr lang="en-US" sz="3200" dirty="0" smtClean="0">
                <a:latin typeface="Palatino Linotype"/>
                <a:cs typeface="Palatino Linotype"/>
              </a:rPr>
              <a:t>.</a:t>
            </a:r>
            <a:endParaRPr lang="en-US" sz="3200" dirty="0">
              <a:latin typeface="Palatino Linotype"/>
              <a:cs typeface="Palatino Linotype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74652" y="500877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3582" y="4001567"/>
            <a:ext cx="2641357" cy="2014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4286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Closure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2119257"/>
            <a:ext cx="6196405" cy="15427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>
                <a:latin typeface="Palatino Linotype"/>
                <a:cs typeface="Palatino Linotype"/>
              </a:rPr>
              <a:t>Please complete the Google Forms closure found on the class website under Week 4, Day 1.</a:t>
            </a:r>
            <a:endParaRPr lang="en-US" sz="2800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2795998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Homework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6183" y="2093883"/>
            <a:ext cx="6784085" cy="3603812"/>
          </a:xfrm>
        </p:spPr>
        <p:txBody>
          <a:bodyPr>
            <a:normAutofit/>
          </a:bodyPr>
          <a:lstStyle/>
          <a:p>
            <a:pPr lvl="0"/>
            <a:r>
              <a:rPr lang="en-US" sz="2800" dirty="0">
                <a:latin typeface="Palatino Linotype"/>
                <a:cs typeface="Palatino Linotype"/>
              </a:rPr>
              <a:t>Ionic Compounds: Names and Formulas </a:t>
            </a:r>
            <a:r>
              <a:rPr lang="en-US" sz="2800" dirty="0" smtClean="0">
                <a:latin typeface="Palatino Linotype"/>
                <a:cs typeface="Palatino Linotype"/>
              </a:rPr>
              <a:t>Worksheet</a:t>
            </a:r>
          </a:p>
          <a:p>
            <a:pPr marL="0" lvl="0" indent="0">
              <a:buNone/>
            </a:pPr>
            <a:endParaRPr lang="en-US" sz="2800" dirty="0">
              <a:latin typeface="Palatino Linotype"/>
              <a:cs typeface="Palatino Linotype"/>
            </a:endParaRPr>
          </a:p>
          <a:p>
            <a:r>
              <a:rPr lang="en-US" sz="2800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Quiz: Nomenclature of Ionic Compounds – W4, D2 </a:t>
            </a:r>
            <a:endParaRPr lang="en-US" sz="2800" dirty="0">
              <a:solidFill>
                <a:srgbClr val="AA2B1E"/>
              </a:solidFill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2667820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549255"/>
            <a:ext cx="6965245" cy="1202485"/>
          </a:xfrm>
        </p:spPr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What We’ll Learn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5023" y="1751739"/>
            <a:ext cx="7481987" cy="427668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b="1" dirty="0" smtClean="0">
                <a:latin typeface="Palatino Linotype"/>
                <a:cs typeface="Palatino Linotype"/>
              </a:rPr>
              <a:t>Describe</a:t>
            </a:r>
            <a:r>
              <a:rPr lang="en-US" sz="2800" dirty="0" smtClean="0">
                <a:latin typeface="Palatino Linotype"/>
                <a:cs typeface="Palatino Linotype"/>
              </a:rPr>
              <a:t> how a compound differs from its component elements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 smtClean="0">
              <a:latin typeface="Palatino Linotype"/>
              <a:cs typeface="Palatino Linotype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b="1" dirty="0" smtClean="0">
                <a:latin typeface="Palatino Linotype"/>
                <a:cs typeface="Palatino Linotype"/>
              </a:rPr>
              <a:t>Explain</a:t>
            </a:r>
            <a:r>
              <a:rPr lang="en-US" sz="2800" dirty="0" smtClean="0">
                <a:latin typeface="Palatino Linotype"/>
                <a:cs typeface="Palatino Linotype"/>
              </a:rPr>
              <a:t> what a chemical formula represents</a:t>
            </a:r>
          </a:p>
          <a:p>
            <a:pPr marL="0" indent="0">
              <a:buNone/>
            </a:pPr>
            <a:endParaRPr lang="en-US" sz="2800" dirty="0" smtClean="0">
              <a:latin typeface="Palatino Linotype"/>
              <a:cs typeface="Palatino Linotype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b="1" dirty="0" smtClean="0">
                <a:latin typeface="Palatino Linotype"/>
                <a:cs typeface="Palatino Linotype"/>
              </a:rPr>
              <a:t>State</a:t>
            </a:r>
            <a:r>
              <a:rPr lang="en-US" sz="2800" dirty="0" smtClean="0">
                <a:latin typeface="Palatino Linotype"/>
                <a:cs typeface="Palatino Linotype"/>
              </a:rPr>
              <a:t> a reason why chemical bonding occurs</a:t>
            </a:r>
            <a:endParaRPr lang="en-US" sz="2800" b="1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3831765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matter.gi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60" r="-10260"/>
          <a:stretch/>
        </p:blipFill>
        <p:spPr>
          <a:xfrm>
            <a:off x="207073" y="869761"/>
            <a:ext cx="7788744" cy="5287646"/>
          </a:xfrm>
        </p:spPr>
      </p:pic>
      <p:sp>
        <p:nvSpPr>
          <p:cNvPr id="3" name="TextBox 2"/>
          <p:cNvSpPr txBox="1"/>
          <p:nvPr/>
        </p:nvSpPr>
        <p:spPr>
          <a:xfrm>
            <a:off x="8263135" y="568854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318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70622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Why is Chemical Bonding Important?</a:t>
            </a:r>
            <a:endParaRPr lang="en-US" dirty="0">
              <a:latin typeface="Marker Felt"/>
              <a:cs typeface="Marker Felt"/>
            </a:endParaRPr>
          </a:p>
        </p:txBody>
      </p:sp>
    </p:spTree>
    <p:extLst>
      <p:ext uri="{BB962C8B-B14F-4D97-AF65-F5344CB8AC3E}">
        <p14:creationId xmlns:p14="http://schemas.microsoft.com/office/powerpoint/2010/main" val="3432676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2523810"/>
            <a:ext cx="6196405" cy="36038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>
                <a:latin typeface="Palatino Linotype"/>
                <a:cs typeface="Palatino Linotype"/>
              </a:rPr>
              <a:t>The millions of different kinds of matter around us are a result of chemical bonds!</a:t>
            </a:r>
            <a:endParaRPr lang="en-US" sz="3600" dirty="0">
              <a:latin typeface="Palatino Linotype"/>
              <a:cs typeface="Palatino Linotype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95023" y="817582"/>
            <a:ext cx="6965245" cy="1706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>
                <a:latin typeface="Marker Felt"/>
                <a:cs typeface="Marker Felt"/>
              </a:rPr>
              <a:t>Why is Chemical Bonding Important?</a:t>
            </a:r>
            <a:endParaRPr lang="en-US" dirty="0">
              <a:latin typeface="Marker Felt"/>
              <a:cs typeface="Marker Felt"/>
            </a:endParaRPr>
          </a:p>
        </p:txBody>
      </p:sp>
    </p:spTree>
    <p:extLst>
      <p:ext uri="{BB962C8B-B14F-4D97-AF65-F5344CB8AC3E}">
        <p14:creationId xmlns:p14="http://schemas.microsoft.com/office/powerpoint/2010/main" val="1121239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1695" y="4244917"/>
            <a:ext cx="2798257" cy="18053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0422" y="2757936"/>
            <a:ext cx="2589846" cy="18737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567143"/>
            <a:ext cx="6965245" cy="1202485"/>
          </a:xfrm>
        </p:spPr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Combining Elements</a:t>
            </a: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0381" y="1769628"/>
            <a:ext cx="2570195" cy="19251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2735" y="1769628"/>
            <a:ext cx="2082800" cy="3911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9308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Sodium Chloride </a:t>
            </a: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23" y="2020067"/>
            <a:ext cx="3794781" cy="26846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b="4556"/>
          <a:stretch/>
        </p:blipFill>
        <p:spPr>
          <a:xfrm>
            <a:off x="5565519" y="2597392"/>
            <a:ext cx="2112314" cy="30732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5829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2</TotalTime>
  <Words>1554</Words>
  <Application>Microsoft Macintosh PowerPoint</Application>
  <PresentationFormat>On-screen Show (4:3)</PresentationFormat>
  <Paragraphs>219</Paragraphs>
  <Slides>31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Pushpin</vt:lpstr>
      <vt:lpstr>Chemical Bonding</vt:lpstr>
      <vt:lpstr>PTT</vt:lpstr>
      <vt:lpstr>Big Idea!</vt:lpstr>
      <vt:lpstr>What We’ll Learn</vt:lpstr>
      <vt:lpstr>PowerPoint Presentation</vt:lpstr>
      <vt:lpstr>Why is Chemical Bonding Important?</vt:lpstr>
      <vt:lpstr>PowerPoint Presentation</vt:lpstr>
      <vt:lpstr>Combining Elements</vt:lpstr>
      <vt:lpstr>Sodium Chloride </vt:lpstr>
      <vt:lpstr>Sodium Chloride </vt:lpstr>
      <vt:lpstr>Why Do Elements Form Compounds?</vt:lpstr>
      <vt:lpstr>PowerPoint Presentation</vt:lpstr>
      <vt:lpstr>Sodium Chloride</vt:lpstr>
      <vt:lpstr>Chemical Formulas</vt:lpstr>
      <vt:lpstr>What 2 Things Does a Chemical Formula Tell You?</vt:lpstr>
      <vt:lpstr>Ionic Compounds and  Ionic Bonds</vt:lpstr>
      <vt:lpstr>Ionic Bonds</vt:lpstr>
      <vt:lpstr>Ionic Bonds</vt:lpstr>
      <vt:lpstr>PowerPoint Presentation</vt:lpstr>
      <vt:lpstr>Ionic Compounds </vt:lpstr>
      <vt:lpstr>Types of Ionic Compounds </vt:lpstr>
      <vt:lpstr>PowerPoint Presentation</vt:lpstr>
      <vt:lpstr> A. Metal + Non-Metal </vt:lpstr>
      <vt:lpstr>Ex. Sodium and Chlorine</vt:lpstr>
      <vt:lpstr>B. Polyvalence Compounds</vt:lpstr>
      <vt:lpstr>Ex. Copper (I) and Oxygen</vt:lpstr>
      <vt:lpstr>More Examples:</vt:lpstr>
      <vt:lpstr>Summary</vt:lpstr>
      <vt:lpstr>What Did We Learn?</vt:lpstr>
      <vt:lpstr>Closure</vt:lpstr>
      <vt:lpstr>Homework</vt:lpstr>
    </vt:vector>
  </TitlesOfParts>
  <Company>ASFM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Bonding</dc:title>
  <dc:creator>Amanda Wendt</dc:creator>
  <cp:lastModifiedBy>Amanda Wendt</cp:lastModifiedBy>
  <cp:revision>1</cp:revision>
  <dcterms:created xsi:type="dcterms:W3CDTF">2014-09-03T12:13:49Z</dcterms:created>
  <dcterms:modified xsi:type="dcterms:W3CDTF">2014-09-03T12:16:14Z</dcterms:modified>
</cp:coreProperties>
</file>